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4"/>
  </p:sldMasterIdLst>
  <p:notesMasterIdLst>
    <p:notesMasterId r:id="rId195"/>
  </p:notesMasterIdLst>
  <p:sldIdLst>
    <p:sldId id="981" r:id="rId5"/>
    <p:sldId id="1003" r:id="rId6"/>
    <p:sldId id="982" r:id="rId7"/>
    <p:sldId id="983" r:id="rId8"/>
    <p:sldId id="984" r:id="rId9"/>
    <p:sldId id="985" r:id="rId10"/>
    <p:sldId id="986" r:id="rId11"/>
    <p:sldId id="987" r:id="rId12"/>
    <p:sldId id="988" r:id="rId13"/>
    <p:sldId id="675" r:id="rId14"/>
    <p:sldId id="741" r:id="rId15"/>
    <p:sldId id="743" r:id="rId16"/>
    <p:sldId id="807" r:id="rId17"/>
    <p:sldId id="806" r:id="rId18"/>
    <p:sldId id="745" r:id="rId19"/>
    <p:sldId id="676" r:id="rId20"/>
    <p:sldId id="687" r:id="rId21"/>
    <p:sldId id="688" r:id="rId22"/>
    <p:sldId id="689" r:id="rId23"/>
    <p:sldId id="808" r:id="rId24"/>
    <p:sldId id="809" r:id="rId25"/>
    <p:sldId id="810" r:id="rId26"/>
    <p:sldId id="811" r:id="rId27"/>
    <p:sldId id="677" r:id="rId28"/>
    <p:sldId id="812" r:id="rId29"/>
    <p:sldId id="813" r:id="rId30"/>
    <p:sldId id="814" r:id="rId31"/>
    <p:sldId id="815" r:id="rId32"/>
    <p:sldId id="816" r:id="rId33"/>
    <p:sldId id="817" r:id="rId34"/>
    <p:sldId id="818" r:id="rId35"/>
    <p:sldId id="819" r:id="rId36"/>
    <p:sldId id="820" r:id="rId37"/>
    <p:sldId id="821" r:id="rId38"/>
    <p:sldId id="822" r:id="rId39"/>
    <p:sldId id="823" r:id="rId40"/>
    <p:sldId id="824" r:id="rId41"/>
    <p:sldId id="825" r:id="rId42"/>
    <p:sldId id="826" r:id="rId43"/>
    <p:sldId id="827" r:id="rId44"/>
    <p:sldId id="828" r:id="rId45"/>
    <p:sldId id="829" r:id="rId46"/>
    <p:sldId id="830" r:id="rId47"/>
    <p:sldId id="831" r:id="rId48"/>
    <p:sldId id="832" r:id="rId49"/>
    <p:sldId id="833" r:id="rId50"/>
    <p:sldId id="834" r:id="rId51"/>
    <p:sldId id="835" r:id="rId52"/>
    <p:sldId id="836" r:id="rId53"/>
    <p:sldId id="837" r:id="rId54"/>
    <p:sldId id="838" r:id="rId55"/>
    <p:sldId id="839" r:id="rId56"/>
    <p:sldId id="840" r:id="rId57"/>
    <p:sldId id="678" r:id="rId58"/>
    <p:sldId id="715" r:id="rId59"/>
    <p:sldId id="716" r:id="rId60"/>
    <p:sldId id="726" r:id="rId61"/>
    <p:sldId id="727" r:id="rId62"/>
    <p:sldId id="728" r:id="rId63"/>
    <p:sldId id="729" r:id="rId64"/>
    <p:sldId id="730" r:id="rId65"/>
    <p:sldId id="731" r:id="rId66"/>
    <p:sldId id="732" r:id="rId67"/>
    <p:sldId id="956" r:id="rId68"/>
    <p:sldId id="957" r:id="rId69"/>
    <p:sldId id="733" r:id="rId70"/>
    <p:sldId id="725" r:id="rId71"/>
    <p:sldId id="679" r:id="rId72"/>
    <p:sldId id="958" r:id="rId73"/>
    <p:sldId id="959" r:id="rId74"/>
    <p:sldId id="960" r:id="rId75"/>
    <p:sldId id="961" r:id="rId76"/>
    <p:sldId id="962" r:id="rId77"/>
    <p:sldId id="963" r:id="rId78"/>
    <p:sldId id="842" r:id="rId79"/>
    <p:sldId id="843" r:id="rId80"/>
    <p:sldId id="844" r:id="rId81"/>
    <p:sldId id="845" r:id="rId82"/>
    <p:sldId id="680" r:id="rId83"/>
    <p:sldId id="846" r:id="rId84"/>
    <p:sldId id="848" r:id="rId85"/>
    <p:sldId id="849" r:id="rId86"/>
    <p:sldId id="850" r:id="rId87"/>
    <p:sldId id="851" r:id="rId88"/>
    <p:sldId id="852" r:id="rId89"/>
    <p:sldId id="853" r:id="rId90"/>
    <p:sldId id="854" r:id="rId91"/>
    <p:sldId id="855" r:id="rId92"/>
    <p:sldId id="964" r:id="rId93"/>
    <p:sldId id="965" r:id="rId94"/>
    <p:sldId id="856" r:id="rId95"/>
    <p:sldId id="857" r:id="rId96"/>
    <p:sldId id="858" r:id="rId97"/>
    <p:sldId id="859" r:id="rId98"/>
    <p:sldId id="860" r:id="rId99"/>
    <p:sldId id="989" r:id="rId100"/>
    <p:sldId id="990" r:id="rId101"/>
    <p:sldId id="991" r:id="rId102"/>
    <p:sldId id="992" r:id="rId103"/>
    <p:sldId id="993" r:id="rId104"/>
    <p:sldId id="994" r:id="rId105"/>
    <p:sldId id="967" r:id="rId106"/>
    <p:sldId id="968" r:id="rId107"/>
    <p:sldId id="969" r:id="rId108"/>
    <p:sldId id="970" r:id="rId109"/>
    <p:sldId id="971" r:id="rId110"/>
    <p:sldId id="972" r:id="rId111"/>
    <p:sldId id="973" r:id="rId112"/>
    <p:sldId id="974" r:id="rId113"/>
    <p:sldId id="975" r:id="rId114"/>
    <p:sldId id="976" r:id="rId115"/>
    <p:sldId id="977" r:id="rId116"/>
    <p:sldId id="978" r:id="rId117"/>
    <p:sldId id="866" r:id="rId118"/>
    <p:sldId id="867" r:id="rId119"/>
    <p:sldId id="868" r:id="rId120"/>
    <p:sldId id="869" r:id="rId121"/>
    <p:sldId id="870" r:id="rId122"/>
    <p:sldId id="871" r:id="rId123"/>
    <p:sldId id="872" r:id="rId124"/>
    <p:sldId id="873" r:id="rId125"/>
    <p:sldId id="681" r:id="rId126"/>
    <p:sldId id="874" r:id="rId127"/>
    <p:sldId id="875" r:id="rId128"/>
    <p:sldId id="876" r:id="rId129"/>
    <p:sldId id="877" r:id="rId130"/>
    <p:sldId id="878" r:id="rId131"/>
    <p:sldId id="682" r:id="rId132"/>
    <p:sldId id="931" r:id="rId133"/>
    <p:sldId id="932" r:id="rId134"/>
    <p:sldId id="933" r:id="rId135"/>
    <p:sldId id="935" r:id="rId136"/>
    <p:sldId id="936" r:id="rId137"/>
    <p:sldId id="937" r:id="rId138"/>
    <p:sldId id="938" r:id="rId139"/>
    <p:sldId id="979" r:id="rId140"/>
    <p:sldId id="940" r:id="rId141"/>
    <p:sldId id="941" r:id="rId142"/>
    <p:sldId id="942" r:id="rId143"/>
    <p:sldId id="943" r:id="rId144"/>
    <p:sldId id="944" r:id="rId145"/>
    <p:sldId id="945" r:id="rId146"/>
    <p:sldId id="946" r:id="rId147"/>
    <p:sldId id="947" r:id="rId148"/>
    <p:sldId id="948" r:id="rId149"/>
    <p:sldId id="949" r:id="rId150"/>
    <p:sldId id="950" r:id="rId151"/>
    <p:sldId id="951" r:id="rId152"/>
    <p:sldId id="952" r:id="rId153"/>
    <p:sldId id="953" r:id="rId154"/>
    <p:sldId id="954" r:id="rId155"/>
    <p:sldId id="683" r:id="rId156"/>
    <p:sldId id="921" r:id="rId157"/>
    <p:sldId id="922" r:id="rId158"/>
    <p:sldId id="923" r:id="rId159"/>
    <p:sldId id="924" r:id="rId160"/>
    <p:sldId id="925" r:id="rId161"/>
    <p:sldId id="926" r:id="rId162"/>
    <p:sldId id="927" r:id="rId163"/>
    <p:sldId id="928" r:id="rId164"/>
    <p:sldId id="929" r:id="rId165"/>
    <p:sldId id="980" r:id="rId166"/>
    <p:sldId id="930" r:id="rId167"/>
    <p:sldId id="684" r:id="rId168"/>
    <p:sldId id="903" r:id="rId169"/>
    <p:sldId id="904" r:id="rId170"/>
    <p:sldId id="905" r:id="rId171"/>
    <p:sldId id="906" r:id="rId172"/>
    <p:sldId id="907" r:id="rId173"/>
    <p:sldId id="908" r:id="rId174"/>
    <p:sldId id="909" r:id="rId175"/>
    <p:sldId id="910" r:id="rId176"/>
    <p:sldId id="911" r:id="rId177"/>
    <p:sldId id="912" r:id="rId178"/>
    <p:sldId id="913" r:id="rId179"/>
    <p:sldId id="914" r:id="rId180"/>
    <p:sldId id="915" r:id="rId181"/>
    <p:sldId id="916" r:id="rId182"/>
    <p:sldId id="917" r:id="rId183"/>
    <p:sldId id="918" r:id="rId184"/>
    <p:sldId id="919" r:id="rId185"/>
    <p:sldId id="920" r:id="rId186"/>
    <p:sldId id="995" r:id="rId187"/>
    <p:sldId id="996" r:id="rId188"/>
    <p:sldId id="997" r:id="rId189"/>
    <p:sldId id="998" r:id="rId190"/>
    <p:sldId id="999" r:id="rId191"/>
    <p:sldId id="1000" r:id="rId192"/>
    <p:sldId id="1001" r:id="rId193"/>
    <p:sldId id="1002" r:id="rId194"/>
  </p:sldIdLst>
  <p:sldSz cx="12192000" cy="6858000"/>
  <p:notesSz cx="6797675" cy="98726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CM Process Implementation" id="{EFC52135-8A4B-4D20-BAEE-65161905066F}">
          <p14:sldIdLst>
            <p14:sldId id="981"/>
            <p14:sldId id="1003"/>
            <p14:sldId id="982"/>
            <p14:sldId id="983"/>
            <p14:sldId id="984"/>
            <p14:sldId id="985"/>
            <p14:sldId id="986"/>
            <p14:sldId id="987"/>
            <p14:sldId id="988"/>
          </p14:sldIdLst>
        </p14:section>
        <p14:section name="Procurements" id="{564914D0-F0A9-44E2-9A9C-4B698C134BAE}">
          <p14:sldIdLst>
            <p14:sldId id="675"/>
            <p14:sldId id="741"/>
            <p14:sldId id="743"/>
            <p14:sldId id="807"/>
            <p14:sldId id="806"/>
            <p14:sldId id="745"/>
          </p14:sldIdLst>
        </p14:section>
        <p14:section name="Inbound Movements" id="{E3522A0D-5361-4FBD-A893-B30BB305A383}">
          <p14:sldIdLst>
            <p14:sldId id="676"/>
            <p14:sldId id="687"/>
            <p14:sldId id="688"/>
            <p14:sldId id="689"/>
            <p14:sldId id="808"/>
            <p14:sldId id="809"/>
            <p14:sldId id="810"/>
            <p14:sldId id="811"/>
          </p14:sldIdLst>
        </p14:section>
        <p14:section name="Within JC Process" id="{B11F1CE3-6153-4D74-98FC-AD70AB69E8A2}">
          <p14:sldIdLst>
            <p14:sldId id="677"/>
            <p14:sldId id="812"/>
            <p14:sldId id="813"/>
            <p14:sldId id="814"/>
            <p14:sldId id="815"/>
            <p14:sldId id="816"/>
            <p14:sldId id="817"/>
            <p14:sldId id="818"/>
            <p14:sldId id="819"/>
            <p14:sldId id="820"/>
            <p14:sldId id="821"/>
            <p14:sldId id="822"/>
            <p14:sldId id="823"/>
            <p14:sldId id="824"/>
            <p14:sldId id="825"/>
            <p14:sldId id="826"/>
            <p14:sldId id="827"/>
            <p14:sldId id="828"/>
            <p14:sldId id="829"/>
            <p14:sldId id="830"/>
            <p14:sldId id="831"/>
            <p14:sldId id="832"/>
            <p14:sldId id="833"/>
            <p14:sldId id="834"/>
            <p14:sldId id="835"/>
            <p14:sldId id="836"/>
            <p14:sldId id="837"/>
            <p14:sldId id="838"/>
            <p14:sldId id="839"/>
            <p14:sldId id="840"/>
          </p14:sldIdLst>
        </p14:section>
        <p14:section name="Physical Inventory Verification" id="{D3352D5B-C174-460B-890D-BA0FC786D62C}">
          <p14:sldIdLst>
            <p14:sldId id="678"/>
            <p14:sldId id="715"/>
            <p14:sldId id="716"/>
            <p14:sldId id="726"/>
            <p14:sldId id="727"/>
            <p14:sldId id="728"/>
            <p14:sldId id="729"/>
            <p14:sldId id="730"/>
            <p14:sldId id="731"/>
            <p14:sldId id="732"/>
            <p14:sldId id="956"/>
            <p14:sldId id="957"/>
            <p14:sldId id="733"/>
            <p14:sldId id="725"/>
          </p14:sldIdLst>
        </p14:section>
        <p14:section name="Internal Movements" id="{CE38AB25-0A49-43C1-966B-76EA8E506C79}">
          <p14:sldIdLst>
            <p14:sldId id="679"/>
            <p14:sldId id="958"/>
            <p14:sldId id="959"/>
            <p14:sldId id="960"/>
            <p14:sldId id="961"/>
            <p14:sldId id="962"/>
            <p14:sldId id="963"/>
            <p14:sldId id="842"/>
            <p14:sldId id="843"/>
            <p14:sldId id="844"/>
            <p14:sldId id="845"/>
          </p14:sldIdLst>
        </p14:section>
        <p14:section name="Outbound Movements" id="{FB593F20-DB6C-4185-9478-735A8AE88D8C}">
          <p14:sldIdLst>
            <p14:sldId id="680"/>
            <p14:sldId id="846"/>
            <p14:sldId id="848"/>
            <p14:sldId id="849"/>
            <p14:sldId id="850"/>
            <p14:sldId id="851"/>
            <p14:sldId id="852"/>
            <p14:sldId id="853"/>
            <p14:sldId id="854"/>
            <p14:sldId id="855"/>
            <p14:sldId id="964"/>
            <p14:sldId id="965"/>
            <p14:sldId id="856"/>
            <p14:sldId id="857"/>
            <p14:sldId id="858"/>
            <p14:sldId id="859"/>
            <p14:sldId id="860"/>
            <p14:sldId id="989"/>
            <p14:sldId id="990"/>
            <p14:sldId id="991"/>
            <p14:sldId id="992"/>
            <p14:sldId id="993"/>
            <p14:sldId id="994"/>
            <p14:sldId id="967"/>
            <p14:sldId id="968"/>
            <p14:sldId id="969"/>
            <p14:sldId id="970"/>
            <p14:sldId id="971"/>
            <p14:sldId id="972"/>
            <p14:sldId id="973"/>
            <p14:sldId id="974"/>
            <p14:sldId id="975"/>
            <p14:sldId id="976"/>
            <p14:sldId id="977"/>
            <p14:sldId id="978"/>
            <p14:sldId id="866"/>
            <p14:sldId id="867"/>
            <p14:sldId id="868"/>
            <p14:sldId id="869"/>
            <p14:sldId id="870"/>
            <p14:sldId id="871"/>
            <p14:sldId id="872"/>
            <p14:sldId id="873"/>
          </p14:sldIdLst>
        </p14:section>
        <p14:section name="Returns" id="{DC4BA7C0-B9BA-498B-A963-69B4D1B20961}">
          <p14:sldIdLst>
            <p14:sldId id="681"/>
            <p14:sldId id="874"/>
            <p14:sldId id="875"/>
            <p14:sldId id="876"/>
            <p14:sldId id="877"/>
            <p14:sldId id="878"/>
          </p14:sldIdLst>
        </p14:section>
        <p14:section name="Report and Display" id="{DE73CED9-52FE-48A1-9B2E-F2C0AC51556B}">
          <p14:sldIdLst>
            <p14:sldId id="682"/>
            <p14:sldId id="931"/>
            <p14:sldId id="932"/>
            <p14:sldId id="933"/>
            <p14:sldId id="935"/>
            <p14:sldId id="936"/>
            <p14:sldId id="937"/>
            <p14:sldId id="938"/>
            <p14:sldId id="979"/>
            <p14:sldId id="940"/>
            <p14:sldId id="941"/>
            <p14:sldId id="942"/>
            <p14:sldId id="943"/>
            <p14:sldId id="944"/>
            <p14:sldId id="945"/>
            <p14:sldId id="946"/>
            <p14:sldId id="947"/>
            <p14:sldId id="948"/>
            <p14:sldId id="949"/>
            <p14:sldId id="950"/>
            <p14:sldId id="951"/>
            <p14:sldId id="952"/>
            <p14:sldId id="953"/>
            <p14:sldId id="954"/>
          </p14:sldIdLst>
        </p14:section>
        <p14:section name="Additional Processes" id="{D8EAA201-36AA-40CE-802E-E366C7C003DC}">
          <p14:sldIdLst>
            <p14:sldId id="683"/>
            <p14:sldId id="921"/>
            <p14:sldId id="922"/>
            <p14:sldId id="923"/>
            <p14:sldId id="924"/>
            <p14:sldId id="925"/>
            <p14:sldId id="926"/>
            <p14:sldId id="927"/>
            <p14:sldId id="928"/>
            <p14:sldId id="929"/>
            <p14:sldId id="980"/>
            <p14:sldId id="930"/>
          </p14:sldIdLst>
        </p14:section>
        <p14:section name="Server Agnostics Transportation Process" id="{A79FFB0D-CF33-445F-A7EE-215AA11C4ECC}">
          <p14:sldIdLst>
            <p14:sldId id="684"/>
            <p14:sldId id="903"/>
            <p14:sldId id="904"/>
            <p14:sldId id="905"/>
            <p14:sldId id="906"/>
            <p14:sldId id="907"/>
            <p14:sldId id="908"/>
            <p14:sldId id="909"/>
            <p14:sldId id="910"/>
            <p14:sldId id="911"/>
            <p14:sldId id="912"/>
            <p14:sldId id="913"/>
            <p14:sldId id="914"/>
            <p14:sldId id="915"/>
            <p14:sldId id="916"/>
            <p14:sldId id="917"/>
            <p14:sldId id="918"/>
            <p14:sldId id="919"/>
            <p14:sldId id="920"/>
          </p14:sldIdLst>
        </p14:section>
        <p14:section name="Reports and Dashboards" id="{9AB6D1E2-F845-4398-B40E-02E73258A5E1}">
          <p14:sldIdLst>
            <p14:sldId id="995"/>
            <p14:sldId id="996"/>
            <p14:sldId id="997"/>
            <p14:sldId id="998"/>
            <p14:sldId id="999"/>
            <p14:sldId id="1000"/>
            <p14:sldId id="1001"/>
            <p14:sldId id="100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A0C9E8"/>
    <a:srgbClr val="BFBFBF"/>
    <a:srgbClr val="1B1B1B"/>
    <a:srgbClr val="02007E"/>
    <a:srgbClr val="4F88BB"/>
    <a:srgbClr val="CFD8EA"/>
    <a:srgbClr val="4E93D2"/>
    <a:srgbClr val="A0C5E6"/>
    <a:srgbClr val="DBB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8" autoAdjust="0"/>
    <p:restoredTop sz="94660"/>
  </p:normalViewPr>
  <p:slideViewPr>
    <p:cSldViewPr snapToGrid="0">
      <p:cViewPr varScale="1">
        <p:scale>
          <a:sx n="70" d="100"/>
          <a:sy n="70" d="100"/>
        </p:scale>
        <p:origin x="672" y="72"/>
      </p:cViewPr>
      <p:guideLst/>
    </p:cSldViewPr>
  </p:slideViewPr>
  <p:notesTextViewPr>
    <p:cViewPr>
      <p:scale>
        <a:sx n="1" d="1"/>
        <a:sy n="1" d="1"/>
      </p:scale>
      <p:origin x="0" y="0"/>
    </p:cViewPr>
  </p:notesTextViewPr>
  <p:sorterViewPr>
    <p:cViewPr>
      <p:scale>
        <a:sx n="40" d="100"/>
        <a:sy n="4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196"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slide" Target="slides/slide177.xml"/><Relationship Id="rId186" Type="http://schemas.openxmlformats.org/officeDocument/2006/relationships/slide" Target="slides/slide182.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slide" Target="slides/slide172.xml"/><Relationship Id="rId192" Type="http://schemas.openxmlformats.org/officeDocument/2006/relationships/slide" Target="slides/slide188.xml"/><Relationship Id="rId197" Type="http://schemas.openxmlformats.org/officeDocument/2006/relationships/viewProps" Target="viewProp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theme" Target="theme/theme1.xml"/><Relationship Id="rId172" Type="http://schemas.openxmlformats.org/officeDocument/2006/relationships/slide" Target="slides/slide168.xml"/><Relationship Id="rId193" Type="http://schemas.openxmlformats.org/officeDocument/2006/relationships/slide" Target="slides/slide189.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notesMaster" Target="notesMasters/notesMaster1.xml"/><Relationship Id="rId190" Type="http://schemas.openxmlformats.org/officeDocument/2006/relationships/slide" Target="slides/slide186.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534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50443" y="0"/>
            <a:ext cx="2945659" cy="495348"/>
          </a:xfrm>
          <a:prstGeom prst="rect">
            <a:avLst/>
          </a:prstGeom>
        </p:spPr>
        <p:txBody>
          <a:bodyPr vert="horz" lIns="91440" tIns="45720" rIns="91440" bIns="45720" rtlCol="0"/>
          <a:lstStyle>
            <a:lvl1pPr algn="r">
              <a:defRPr sz="1200"/>
            </a:lvl1pPr>
          </a:lstStyle>
          <a:p>
            <a:fld id="{A3332103-3014-4B32-AEDF-D450A3EC5560}" type="datetimeFigureOut">
              <a:rPr lang="en-IN" smtClean="0"/>
              <a:t>19-12-2017</a:t>
            </a:fld>
            <a:endParaRPr lang="en-IN"/>
          </a:p>
        </p:txBody>
      </p:sp>
      <p:sp>
        <p:nvSpPr>
          <p:cNvPr id="4" name="Slide Image Placeholder 3"/>
          <p:cNvSpPr>
            <a:spLocks noGrp="1" noRot="1" noChangeAspect="1"/>
          </p:cNvSpPr>
          <p:nvPr>
            <p:ph type="sldImg" idx="2"/>
          </p:nvPr>
        </p:nvSpPr>
        <p:spPr>
          <a:xfrm>
            <a:off x="438150" y="1233488"/>
            <a:ext cx="5921375" cy="3332162"/>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79768" y="4751219"/>
            <a:ext cx="5438140" cy="3887361"/>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9377317"/>
            <a:ext cx="2945659" cy="49534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50443" y="9377317"/>
            <a:ext cx="2945659" cy="495347"/>
          </a:xfrm>
          <a:prstGeom prst="rect">
            <a:avLst/>
          </a:prstGeom>
        </p:spPr>
        <p:txBody>
          <a:bodyPr vert="horz" lIns="91440" tIns="45720" rIns="91440" bIns="45720" rtlCol="0" anchor="b"/>
          <a:lstStyle>
            <a:lvl1pPr algn="r">
              <a:defRPr sz="1200"/>
            </a:lvl1pPr>
          </a:lstStyle>
          <a:p>
            <a:fld id="{CEA78788-CCA3-4748-9F3B-5309857BAC52}" type="slidenum">
              <a:rPr lang="en-IN" smtClean="0"/>
              <a:t>‹#›</a:t>
            </a:fld>
            <a:endParaRPr lang="en-IN"/>
          </a:p>
        </p:txBody>
      </p:sp>
    </p:spTree>
    <p:extLst>
      <p:ext uri="{BB962C8B-B14F-4D97-AF65-F5344CB8AC3E}">
        <p14:creationId xmlns:p14="http://schemas.microsoft.com/office/powerpoint/2010/main" val="33451951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CEA78788-CCA3-4748-9F3B-5309857BAC52}" type="slidenum">
              <a:rPr lang="en-IN" smtClean="0"/>
              <a:t>20</a:t>
            </a:fld>
            <a:endParaRPr lang="en-IN"/>
          </a:p>
        </p:txBody>
      </p:sp>
    </p:spTree>
    <p:extLst>
      <p:ext uri="{BB962C8B-B14F-4D97-AF65-F5344CB8AC3E}">
        <p14:creationId xmlns:p14="http://schemas.microsoft.com/office/powerpoint/2010/main" val="970474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
        <p:nvSpPr>
          <p:cNvPr id="12" name="Text Placeholder 10"/>
          <p:cNvSpPr>
            <a:spLocks noGrp="1"/>
          </p:cNvSpPr>
          <p:nvPr>
            <p:ph type="body" sz="quarter" idx="14" hasCustomPrompt="1"/>
          </p:nvPr>
        </p:nvSpPr>
        <p:spPr>
          <a:xfrm>
            <a:off x="304800" y="38862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Helvetica Neue"/>
                <a:ea typeface="+mj-ea"/>
                <a:cs typeface="+mj-cs"/>
              </a:defRPr>
            </a:lvl1pPr>
          </a:lstStyle>
          <a:p>
            <a:r>
              <a:rPr lang="en-GB" dirty="0" smtClean="0">
                <a:latin typeface="Helvetica Neue Light"/>
                <a:cs typeface="Helvetica Neue Light"/>
              </a:rPr>
              <a:t>Presenter  |  Date</a:t>
            </a:r>
            <a:endParaRPr lang="en-GB" dirty="0">
              <a:latin typeface="Helvetica Neue Light"/>
              <a:cs typeface="Helvetica Neue Light"/>
            </a:endParaRPr>
          </a:p>
        </p:txBody>
      </p:sp>
      <p:sp>
        <p:nvSpPr>
          <p:cNvPr id="8" name="Text Placeholder 3"/>
          <p:cNvSpPr>
            <a:spLocks noGrp="1"/>
          </p:cNvSpPr>
          <p:nvPr>
            <p:ph type="body" sz="quarter" idx="17" hasCustomPrompt="1"/>
          </p:nvPr>
        </p:nvSpPr>
        <p:spPr>
          <a:xfrm>
            <a:off x="304801" y="5867400"/>
            <a:ext cx="10706100" cy="457200"/>
          </a:xfrm>
        </p:spPr>
        <p:txBody>
          <a:bodyPr>
            <a:normAutofit/>
          </a:bodyPr>
          <a:lstStyle>
            <a:lvl1pPr marL="0" indent="0">
              <a:buNone/>
              <a:defRPr sz="1100"/>
            </a:lvl1pPr>
          </a:lstStyle>
          <a:p>
            <a:pPr lvl="0"/>
            <a:r>
              <a:rPr lang="en-GB" sz="1100" dirty="0" smtClean="0">
                <a:solidFill>
                  <a:schemeClr val="bg1">
                    <a:lumMod val="65000"/>
                  </a:schemeClr>
                </a:solidFill>
                <a:latin typeface="+mn-lt"/>
                <a:cs typeface="Helvetica Neue Light"/>
              </a:rPr>
              <a:t>A full screen image that covers the entire slide and is relevant to the subject of the presentation can be used for external presentations.</a:t>
            </a:r>
            <a:endParaRPr lang="en-US" dirty="0"/>
          </a:p>
        </p:txBody>
      </p:sp>
      <p:sp>
        <p:nvSpPr>
          <p:cNvPr id="9" name="Text Placeholder 2"/>
          <p:cNvSpPr>
            <a:spLocks noGrp="1"/>
          </p:cNvSpPr>
          <p:nvPr>
            <p:ph type="body" sz="quarter" idx="15" hasCustomPrompt="1"/>
          </p:nvPr>
        </p:nvSpPr>
        <p:spPr>
          <a:xfrm>
            <a:off x="318448" y="2590800"/>
            <a:ext cx="10654352" cy="609600"/>
          </a:xfrm>
        </p:spPr>
        <p:txBody>
          <a:bodyPr>
            <a:normAutofit/>
          </a:bodyPr>
          <a:lstStyle>
            <a:lvl1pPr marL="0" indent="0">
              <a:buNone/>
              <a:defRPr sz="2800" b="1" baseline="0"/>
            </a:lvl1pPr>
          </a:lstStyle>
          <a:p>
            <a:pPr lvl="0"/>
            <a:r>
              <a:rPr lang="en-US" sz="2800" b="1" dirty="0" smtClean="0"/>
              <a:t>Presentation Title</a:t>
            </a:r>
            <a:endParaRPr lang="en-US" dirty="0"/>
          </a:p>
        </p:txBody>
      </p:sp>
      <p:sp>
        <p:nvSpPr>
          <p:cNvPr id="10" name="Text Placeholder 2"/>
          <p:cNvSpPr>
            <a:spLocks noGrp="1"/>
          </p:cNvSpPr>
          <p:nvPr>
            <p:ph type="body" sz="quarter" idx="16" hasCustomPrompt="1"/>
          </p:nvPr>
        </p:nvSpPr>
        <p:spPr>
          <a:xfrm>
            <a:off x="304800" y="3200400"/>
            <a:ext cx="10654352" cy="609600"/>
          </a:xfrm>
        </p:spPr>
        <p:txBody>
          <a:bodyPr>
            <a:normAutofit/>
          </a:bodyPr>
          <a:lstStyle>
            <a:lvl1pPr marL="0" indent="0">
              <a:buNone/>
              <a:defRPr sz="2800" b="0" baseline="0"/>
            </a:lvl1pPr>
          </a:lstStyle>
          <a:p>
            <a:pPr lvl="0"/>
            <a:r>
              <a:rPr lang="en-US" b="0" dirty="0" smtClean="0"/>
              <a:t>Descriptive Subtitle</a:t>
            </a:r>
            <a:endParaRPr lang="en-US" dirty="0"/>
          </a:p>
        </p:txBody>
      </p:sp>
    </p:spTree>
    <p:extLst>
      <p:ext uri="{BB962C8B-B14F-4D97-AF65-F5344CB8AC3E}">
        <p14:creationId xmlns:p14="http://schemas.microsoft.com/office/powerpoint/2010/main" val="30913499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endParaRPr lang="en-US" dirty="0">
              <a:solidFill>
                <a:srgbClr val="000000">
                  <a:tint val="75000"/>
                </a:srgbClr>
              </a:solidFill>
            </a:endParaRPr>
          </a:p>
        </p:txBody>
      </p:sp>
      <p:sp>
        <p:nvSpPr>
          <p:cNvPr id="4" name="Footer Placeholder 3"/>
          <p:cNvSpPr>
            <a:spLocks noGrp="1"/>
          </p:cNvSpPr>
          <p:nvPr>
            <p:ph type="ftr" sz="quarter" idx="11"/>
          </p:nvPr>
        </p:nvSpPr>
        <p:spPr/>
        <p:txBody>
          <a:bodyPr/>
          <a:lstStyle/>
          <a:p>
            <a:r>
              <a:rPr lang="en-US" dirty="0" smtClean="0">
                <a:solidFill>
                  <a:srgbClr val="000000">
                    <a:tint val="75000"/>
                  </a:srgbClr>
                </a:solidFill>
              </a:rPr>
              <a:t>Jio Brand Team | Strictly  .</a:t>
            </a:r>
            <a:endParaRPr lang="en-US" dirty="0">
              <a:solidFill>
                <a:srgbClr val="000000">
                  <a:tint val="75000"/>
                </a:srgbClr>
              </a:solidFill>
            </a:endParaRPr>
          </a:p>
        </p:txBody>
      </p:sp>
      <p:sp>
        <p:nvSpPr>
          <p:cNvPr id="5" name="Slide Number Placeholder 4"/>
          <p:cNvSpPr>
            <a:spLocks noGrp="1"/>
          </p:cNvSpPr>
          <p:nvPr>
            <p:ph type="sldNum" sz="quarter" idx="12"/>
          </p:nvPr>
        </p:nvSpPr>
        <p:spPr/>
        <p:txBody>
          <a:bodyPr/>
          <a:lstStyle/>
          <a:p>
            <a:fld id="{D6A94BC8-5033-4C8B-8434-02718827CC88}"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3034524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DAC0D535-DF8E-4AA5-ADD7-126AFBA774EB}" type="datetimeFigureOut">
              <a:rPr lang="en-IN" smtClean="0"/>
              <a:t>19-12-2017</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109AFC3C-400B-48AE-B788-846133B82A1F}" type="slidenum">
              <a:rPr lang="en-IN" smtClean="0"/>
              <a:t>‹#›</a:t>
            </a:fld>
            <a:endParaRPr lang="en-IN" dirty="0"/>
          </a:p>
        </p:txBody>
      </p:sp>
    </p:spTree>
    <p:extLst>
      <p:ext uri="{BB962C8B-B14F-4D97-AF65-F5344CB8AC3E}">
        <p14:creationId xmlns:p14="http://schemas.microsoft.com/office/powerpoint/2010/main" val="2780667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4D43D824-BF01-4588-B169-976A4D2F3900}" type="datetimeFigureOut">
              <a:rPr lang="en-IN" smtClean="0"/>
              <a:t>19-12-2017</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94350F4-94F3-4AEA-9BF9-7948DAEF1A48}" type="slidenum">
              <a:rPr lang="en-IN" smtClean="0"/>
              <a:t>‹#›</a:t>
            </a:fld>
            <a:endParaRPr lang="en-IN"/>
          </a:p>
        </p:txBody>
      </p:sp>
    </p:spTree>
    <p:extLst>
      <p:ext uri="{BB962C8B-B14F-4D97-AF65-F5344CB8AC3E}">
        <p14:creationId xmlns:p14="http://schemas.microsoft.com/office/powerpoint/2010/main" val="3781192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sp>
        <p:nvSpPr>
          <p:cNvPr id="11" name="Text Placeholder 10"/>
          <p:cNvSpPr>
            <a:spLocks noGrp="1"/>
          </p:cNvSpPr>
          <p:nvPr>
            <p:ph type="body" sz="quarter" idx="13" hasCustomPrompt="1"/>
          </p:nvPr>
        </p:nvSpPr>
        <p:spPr>
          <a:xfrm>
            <a:off x="304800" y="29718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2800" b="0" kern="1200" dirty="0" smtClean="0">
                <a:solidFill>
                  <a:schemeClr val="tx1"/>
                </a:solidFill>
                <a:latin typeface="Helvetica Neue"/>
                <a:ea typeface="+mj-ea"/>
                <a:cs typeface="+mj-cs"/>
              </a:defRPr>
            </a:lvl1pPr>
          </a:lstStyle>
          <a:p>
            <a:pPr lvl="0"/>
            <a:r>
              <a:rPr lang="en-GB" sz="2100" b="1" dirty="0" smtClean="0">
                <a:latin typeface="Helvetica Neue"/>
                <a:cs typeface="Helvetica Neue"/>
              </a:rPr>
              <a:t>Divider slide title.</a:t>
            </a:r>
            <a:endParaRPr lang="en-US" dirty="0" smtClean="0"/>
          </a:p>
        </p:txBody>
      </p:sp>
      <p:sp>
        <p:nvSpPr>
          <p:cNvPr id="12" name="Text Placeholder 10"/>
          <p:cNvSpPr>
            <a:spLocks noGrp="1"/>
          </p:cNvSpPr>
          <p:nvPr>
            <p:ph type="body" sz="quarter" idx="14" hasCustomPrompt="1"/>
          </p:nvPr>
        </p:nvSpPr>
        <p:spPr>
          <a:xfrm>
            <a:off x="304800" y="3429000"/>
            <a:ext cx="10668000" cy="457200"/>
          </a:xfrm>
        </p:spPr>
        <p:txBody>
          <a:bodyPr vert="horz" lIns="91440" tIns="45720" rIns="91440" bIns="45720" rtlCol="0" anchor="ctr">
            <a:normAutofit/>
          </a:bodyPr>
          <a:lstStyle>
            <a:lvl1pPr algn="l" defTabSz="914400" rtl="0" eaLnBrk="1" latinLnBrk="0" hangingPunct="1">
              <a:spcBef>
                <a:spcPct val="0"/>
              </a:spcBef>
              <a:buNone/>
              <a:defRPr lang="en-US" sz="1400" b="0" kern="1200" dirty="0" smtClean="0">
                <a:solidFill>
                  <a:schemeClr val="tx1"/>
                </a:solidFill>
                <a:latin typeface="Helvetica Neue"/>
                <a:ea typeface="+mj-ea"/>
                <a:cs typeface="+mj-cs"/>
              </a:defRPr>
            </a:lvl1pPr>
          </a:lstStyle>
          <a:p>
            <a:r>
              <a:rPr lang="en-GB" sz="2100" dirty="0" smtClean="0">
                <a:latin typeface="Helvetica Neue"/>
                <a:cs typeface="Helvetica Neue Light"/>
              </a:rPr>
              <a:t>Second line.</a:t>
            </a:r>
            <a:endParaRPr lang="en-GB" dirty="0">
              <a:latin typeface="Helvetica Neue Light"/>
              <a:cs typeface="Helvetica Neue Light"/>
            </a:endParaRP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1490802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only">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sp>
        <p:nvSpPr>
          <p:cNvPr id="9" name="Footer Placeholder 4"/>
          <p:cNvSpPr>
            <a:spLocks noGrp="1"/>
          </p:cNvSpPr>
          <p:nvPr>
            <p:ph type="ftr" sz="quarter" idx="12"/>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Tree>
    <p:extLst>
      <p:ext uri="{BB962C8B-B14F-4D97-AF65-F5344CB8AC3E}">
        <p14:creationId xmlns:p14="http://schemas.microsoft.com/office/powerpoint/2010/main" val="226717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nly Tex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sp>
        <p:nvSpPr>
          <p:cNvPr id="13" name="Text Placeholder 12"/>
          <p:cNvSpPr>
            <a:spLocks noGrp="1"/>
          </p:cNvSpPr>
          <p:nvPr>
            <p:ph type="body" sz="quarter" idx="12"/>
          </p:nvPr>
        </p:nvSpPr>
        <p:spPr>
          <a:xfrm>
            <a:off x="304800" y="1066800"/>
            <a:ext cx="11582400" cy="5181600"/>
          </a:xfrm>
        </p:spPr>
        <p:txBody>
          <a:bodyPr>
            <a:normAutofit/>
          </a:bodyPr>
          <a:lstStyle>
            <a:lvl1pPr>
              <a:buFont typeface="+mj-lt"/>
              <a:buAutoNum type="arabicPeriod"/>
              <a:defRPr sz="1100">
                <a:latin typeface="Helvetica Neue"/>
              </a:defRPr>
            </a:lvl1pPr>
            <a:lvl2pPr>
              <a:defRPr sz="1100">
                <a:latin typeface="Helvetica Neue"/>
              </a:defRPr>
            </a:lvl2pPr>
            <a:lvl3pPr>
              <a:defRPr sz="1100">
                <a:latin typeface="Helvetica Neue"/>
              </a:defRPr>
            </a:lvl3pPr>
            <a:lvl4pPr>
              <a:defRPr sz="1100">
                <a:latin typeface="Helvetica Neue"/>
              </a:defRPr>
            </a:lvl4pPr>
            <a:lvl5pPr>
              <a:defRPr sz="1100">
                <a:latin typeface="Helvetica Neu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Footer Placeholder 4"/>
          <p:cNvSpPr>
            <a:spLocks noGrp="1"/>
          </p:cNvSpPr>
          <p:nvPr>
            <p:ph type="ftr" sz="quarter" idx="13"/>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Tree>
    <p:extLst>
      <p:ext uri="{BB962C8B-B14F-4D97-AF65-F5344CB8AC3E}">
        <p14:creationId xmlns:p14="http://schemas.microsoft.com/office/powerpoint/2010/main" val="2545717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side by side text conten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sz="quarter" idx="13"/>
          </p:nvPr>
        </p:nvSpPr>
        <p:spPr>
          <a:xfrm>
            <a:off x="6299200" y="1143000"/>
            <a:ext cx="54864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Tree>
    <p:extLst>
      <p:ext uri="{BB962C8B-B14F-4D97-AF65-F5344CB8AC3E}">
        <p14:creationId xmlns:p14="http://schemas.microsoft.com/office/powerpoint/2010/main" val="772465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with Chart">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sp>
        <p:nvSpPr>
          <p:cNvPr id="3" name="Text Placeholder 2"/>
          <p:cNvSpPr>
            <a:spLocks noGrp="1"/>
          </p:cNvSpPr>
          <p:nvPr>
            <p:ph type="body" sz="quarter" idx="12"/>
          </p:nvPr>
        </p:nvSpPr>
        <p:spPr>
          <a:xfrm>
            <a:off x="406400" y="1143000"/>
            <a:ext cx="55880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sp>
        <p:nvSpPr>
          <p:cNvPr id="4" name="Chart Placeholder 3"/>
          <p:cNvSpPr>
            <a:spLocks noGrp="1"/>
          </p:cNvSpPr>
          <p:nvPr>
            <p:ph type="chart" sz="quarter" idx="15"/>
          </p:nvPr>
        </p:nvSpPr>
        <p:spPr>
          <a:xfrm>
            <a:off x="6400800" y="1143000"/>
            <a:ext cx="5384800" cy="5105400"/>
          </a:xfrm>
        </p:spPr>
        <p:txBody>
          <a:bodyPr>
            <a:normAutofit/>
          </a:bodyPr>
          <a:lstStyle>
            <a:lvl1pPr>
              <a:defRPr sz="1000"/>
            </a:lvl1pPr>
          </a:lstStyle>
          <a:p>
            <a:r>
              <a:rPr lang="en-US" dirty="0" smtClean="0"/>
              <a:t>Click icon to add chart</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Tree>
    <p:extLst>
      <p:ext uri="{BB962C8B-B14F-4D97-AF65-F5344CB8AC3E}">
        <p14:creationId xmlns:p14="http://schemas.microsoft.com/office/powerpoint/2010/main" val="1138815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sp>
        <p:nvSpPr>
          <p:cNvPr id="3" name="Text Placeholder 2"/>
          <p:cNvSpPr>
            <a:spLocks noGrp="1"/>
          </p:cNvSpPr>
          <p:nvPr>
            <p:ph type="body" sz="quarter" idx="12"/>
          </p:nvPr>
        </p:nvSpPr>
        <p:spPr>
          <a:xfrm>
            <a:off x="406400" y="1143000"/>
            <a:ext cx="4368800" cy="5105400"/>
          </a:xfrm>
        </p:spPr>
        <p:txBody>
          <a:bodyPr>
            <a:normAutofit/>
          </a:bodyPr>
          <a:lstStyle>
            <a:lvl1pPr>
              <a:defRPr sz="1100">
                <a:latin typeface="+mn-lt"/>
              </a:defRPr>
            </a:lvl1pPr>
            <a:lvl2pPr>
              <a:defRPr sz="1100">
                <a:latin typeface="+mn-lt"/>
              </a:defRPr>
            </a:lvl2pPr>
            <a:lvl3pPr>
              <a:defRPr sz="1100">
                <a:latin typeface="+mn-lt"/>
              </a:defRPr>
            </a:lvl3pPr>
            <a:lvl4pPr>
              <a:defRPr sz="1100">
                <a:latin typeface="+mn-lt"/>
              </a:defRPr>
            </a:lvl4pPr>
            <a:lvl5pPr>
              <a:defRPr sz="1100">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sp>
        <p:nvSpPr>
          <p:cNvPr id="5" name="Picture Placeholder 4"/>
          <p:cNvSpPr>
            <a:spLocks noGrp="1"/>
          </p:cNvSpPr>
          <p:nvPr>
            <p:ph type="pic" sz="quarter" idx="15"/>
          </p:nvPr>
        </p:nvSpPr>
        <p:spPr>
          <a:xfrm>
            <a:off x="5080000" y="1143000"/>
            <a:ext cx="6705600" cy="5105400"/>
          </a:xfrm>
        </p:spPr>
        <p:txBody>
          <a:bodyPr>
            <a:normAutofit/>
          </a:bodyPr>
          <a:lstStyle>
            <a:lvl1pPr>
              <a:defRPr sz="1400"/>
            </a:lvl1pPr>
          </a:lstStyle>
          <a:p>
            <a:r>
              <a:rPr lang="en-US" dirty="0" smtClean="0"/>
              <a:t>Click icon to add picture</a:t>
            </a:r>
            <a:endParaRPr lang="en-US" dirty="0"/>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Tree>
    <p:extLst>
      <p:ext uri="{BB962C8B-B14F-4D97-AF65-F5344CB8AC3E}">
        <p14:creationId xmlns:p14="http://schemas.microsoft.com/office/powerpoint/2010/main" val="2744320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screen image">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6007" y="79789"/>
            <a:ext cx="772573" cy="579430"/>
          </a:xfrm>
          <a:prstGeom prst="rect">
            <a:avLst/>
          </a:prstGeom>
        </p:spPr>
      </p:pic>
      <p:sp>
        <p:nvSpPr>
          <p:cNvPr id="6" name="Rectangle 5"/>
          <p:cNvSpPr/>
          <p:nvPr userDrawn="1"/>
        </p:nvSpPr>
        <p:spPr>
          <a:xfrm>
            <a:off x="0" y="0"/>
            <a:ext cx="12192000" cy="76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0" name="Text Placeholder 9"/>
          <p:cNvSpPr>
            <a:spLocks noGrp="1"/>
          </p:cNvSpPr>
          <p:nvPr>
            <p:ph type="body" sz="quarter" idx="10" hasCustomPrompt="1"/>
          </p:nvPr>
        </p:nvSpPr>
        <p:spPr>
          <a:xfrm>
            <a:off x="406400" y="76200"/>
            <a:ext cx="10769600" cy="304800"/>
          </a:xfrm>
        </p:spPr>
        <p:txBody>
          <a:bodyPr>
            <a:normAutofit/>
          </a:bodyPr>
          <a:lstStyle>
            <a:lvl1pPr>
              <a:buNone/>
              <a:defRPr sz="1400" b="1">
                <a:solidFill>
                  <a:schemeClr val="bg1"/>
                </a:solidFill>
                <a:latin typeface="+mj-lt"/>
              </a:defRPr>
            </a:lvl1pPr>
          </a:lstStyle>
          <a:p>
            <a:pPr lvl="0"/>
            <a:r>
              <a:rPr lang="en-GB" dirty="0" smtClean="0">
                <a:solidFill>
                  <a:srgbClr val="FFFFFF"/>
                </a:solidFill>
              </a:rPr>
              <a:t>Headline</a:t>
            </a:r>
            <a:endParaRPr lang="en-US" dirty="0" smtClean="0"/>
          </a:p>
        </p:txBody>
      </p:sp>
      <p:sp>
        <p:nvSpPr>
          <p:cNvPr id="11" name="Text Placeholder 9"/>
          <p:cNvSpPr>
            <a:spLocks noGrp="1"/>
          </p:cNvSpPr>
          <p:nvPr>
            <p:ph type="body" sz="quarter" idx="11" hasCustomPrompt="1"/>
          </p:nvPr>
        </p:nvSpPr>
        <p:spPr>
          <a:xfrm>
            <a:off x="406400" y="381000"/>
            <a:ext cx="10769600" cy="304800"/>
          </a:xfrm>
        </p:spPr>
        <p:txBody>
          <a:bodyPr>
            <a:normAutofit/>
          </a:bodyPr>
          <a:lstStyle>
            <a:lvl1pPr>
              <a:buNone/>
              <a:defRPr sz="1400">
                <a:solidFill>
                  <a:schemeClr val="bg1"/>
                </a:solidFill>
                <a:latin typeface="+mn-lt"/>
              </a:defRPr>
            </a:lvl1pPr>
          </a:lstStyle>
          <a:p>
            <a:pPr lvl="0"/>
            <a:r>
              <a:rPr lang="en-GB" dirty="0" smtClean="0">
                <a:solidFill>
                  <a:srgbClr val="FFFFFF"/>
                </a:solidFill>
              </a:rPr>
              <a:t>Headline</a:t>
            </a:r>
            <a:endParaRPr lang="en-US" dirty="0" smtClean="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6200" y="79789"/>
            <a:ext cx="572380" cy="579430"/>
          </a:xfrm>
          <a:prstGeom prst="rect">
            <a:avLst/>
          </a:prstGeom>
        </p:spPr>
      </p:pic>
      <p:sp>
        <p:nvSpPr>
          <p:cNvPr id="14" name="Footer Placeholder 4"/>
          <p:cNvSpPr>
            <a:spLocks noGrp="1"/>
          </p:cNvSpPr>
          <p:nvPr>
            <p:ph type="ftr" sz="quarter" idx="14"/>
          </p:nvPr>
        </p:nvSpPr>
        <p:spPr>
          <a:xfrm>
            <a:off x="4165600" y="6477001"/>
            <a:ext cx="3860800" cy="244475"/>
          </a:xfrm>
        </p:spPr>
        <p:txBody>
          <a:bodyPr/>
          <a:lstStyle>
            <a:lvl1pPr>
              <a:defRPr sz="700">
                <a:latin typeface="Helvetica Neue Light"/>
              </a:defRPr>
            </a:lvl1pPr>
          </a:lstStyle>
          <a:p>
            <a:r>
              <a:rPr lang="en-US" dirty="0" smtClean="0">
                <a:solidFill>
                  <a:srgbClr val="000000"/>
                </a:solidFill>
                <a:cs typeface="Helvetica Neue Light"/>
              </a:rPr>
              <a:t>Jio Brand Team | Strictly  .</a:t>
            </a:r>
            <a:endParaRPr lang="en-US" dirty="0">
              <a:solidFill>
                <a:srgbClr val="000000">
                  <a:tint val="75000"/>
                </a:srgbClr>
              </a:solidFill>
            </a:endParaRPr>
          </a:p>
        </p:txBody>
      </p:sp>
      <p:sp>
        <p:nvSpPr>
          <p:cNvPr id="5" name="Picture Placeholder 4"/>
          <p:cNvSpPr>
            <a:spLocks noGrp="1"/>
          </p:cNvSpPr>
          <p:nvPr>
            <p:ph type="pic" sz="quarter" idx="15"/>
          </p:nvPr>
        </p:nvSpPr>
        <p:spPr>
          <a:xfrm>
            <a:off x="406400" y="990600"/>
            <a:ext cx="11379200" cy="5257800"/>
          </a:xfrm>
        </p:spPr>
        <p:txBody>
          <a:bodyPr>
            <a:normAutofit/>
          </a:bodyPr>
          <a:lstStyle>
            <a:lvl1pPr>
              <a:defRPr sz="1400"/>
            </a:lvl1pPr>
          </a:lstStyle>
          <a:p>
            <a:r>
              <a:rPr lang="en-US" dirty="0" smtClean="0"/>
              <a:t>Click icon to add picture</a:t>
            </a:r>
            <a:endParaRPr lang="en-US" dirty="0"/>
          </a:p>
        </p:txBody>
      </p:sp>
    </p:spTree>
    <p:extLst>
      <p:ext uri="{BB962C8B-B14F-4D97-AF65-F5344CB8AC3E}">
        <p14:creationId xmlns:p14="http://schemas.microsoft.com/office/powerpoint/2010/main" val="416870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Text Placeholder 4"/>
          <p:cNvSpPr>
            <a:spLocks noGrp="1"/>
          </p:cNvSpPr>
          <p:nvPr>
            <p:ph type="body" sz="quarter" idx="13" hasCustomPrompt="1"/>
          </p:nvPr>
        </p:nvSpPr>
        <p:spPr>
          <a:xfrm>
            <a:off x="914400" y="3124200"/>
            <a:ext cx="4165600" cy="533400"/>
          </a:xfrm>
        </p:spPr>
        <p:txBody>
          <a:bodyPr>
            <a:normAutofit/>
          </a:bodyPr>
          <a:lstStyle>
            <a:lvl1pPr marL="0" indent="0">
              <a:buNone/>
              <a:defRPr sz="2800" b="1" baseline="0">
                <a:latin typeface="Helvetica Neue"/>
              </a:defRPr>
            </a:lvl1pPr>
          </a:lstStyle>
          <a:p>
            <a:pPr lvl="0"/>
            <a:r>
              <a:rPr lang="en-US" sz="2800" b="1" dirty="0" smtClean="0">
                <a:latin typeface="Helvetica Neue"/>
              </a:rPr>
              <a:t>Thank You.</a:t>
            </a:r>
            <a:endParaRPr lang="en-US" dirty="0"/>
          </a:p>
        </p:txBody>
      </p:sp>
      <p:sp>
        <p:nvSpPr>
          <p:cNvPr id="7" name="Text Placeholder 3"/>
          <p:cNvSpPr>
            <a:spLocks noGrp="1"/>
          </p:cNvSpPr>
          <p:nvPr>
            <p:ph type="body" sz="quarter" idx="12" hasCustomPrompt="1"/>
          </p:nvPr>
        </p:nvSpPr>
        <p:spPr>
          <a:xfrm>
            <a:off x="0" y="6458169"/>
            <a:ext cx="11011275" cy="228600"/>
          </a:xfrm>
        </p:spPr>
        <p:txBody>
          <a:bodyPr>
            <a:normAutofit/>
          </a:bodyPr>
          <a:lstStyle>
            <a:lvl1pPr marL="0" indent="0">
              <a:buNone/>
              <a:defRPr sz="700"/>
            </a:lvl1pPr>
          </a:lstStyle>
          <a:p>
            <a:pPr lvl="0"/>
            <a:r>
              <a:rPr lang="en-IN" dirty="0" smtClean="0"/>
              <a:t>Legal text regarding copyrights, licensing and idea owning as well as any other relevant information needed to ensure intellectual property of this presentation and the contents herein go in these lines.</a:t>
            </a:r>
            <a:endParaRPr lang="en-US" dirty="0"/>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77600" y="176196"/>
            <a:ext cx="685198" cy="6529404"/>
          </a:xfrm>
          <a:prstGeom prst="rect">
            <a:avLst/>
          </a:prstGeom>
        </p:spPr>
      </p:pic>
    </p:spTree>
    <p:extLst>
      <p:ext uri="{BB962C8B-B14F-4D97-AF65-F5344CB8AC3E}">
        <p14:creationId xmlns:p14="http://schemas.microsoft.com/office/powerpoint/2010/main" val="18333406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solidFill>
                <a:srgbClr val="000000">
                  <a:tint val="75000"/>
                </a:srgbClr>
              </a:solidFill>
            </a:endParaRP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solidFill>
                  <a:srgbClr val="000000">
                    <a:tint val="75000"/>
                  </a:srgbClr>
                </a:solidFill>
              </a:rPr>
              <a:t>Jio Brand Team | Strictly  .</a:t>
            </a:r>
            <a:endParaRPr lang="en-US" dirty="0">
              <a:solidFill>
                <a:srgbClr val="000000">
                  <a:tint val="75000"/>
                </a:srgbClr>
              </a:solidFill>
            </a:endParaRP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A94BC8-5033-4C8B-8434-02718827CC88}" type="slidenum">
              <a:rPr lang="en-US" smtClean="0">
                <a:solidFill>
                  <a:srgbClr val="000000">
                    <a:tint val="75000"/>
                  </a:srgbClr>
                </a:solidFill>
              </a:rPr>
              <a:pPr/>
              <a:t>‹#›</a:t>
            </a:fld>
            <a:endParaRPr lang="en-US" dirty="0">
              <a:solidFill>
                <a:srgbClr val="000000">
                  <a:tint val="75000"/>
                </a:srgbClr>
              </a:solidFill>
            </a:endParaRPr>
          </a:p>
        </p:txBody>
      </p:sp>
    </p:spTree>
    <p:extLst>
      <p:ext uri="{BB962C8B-B14F-4D97-AF65-F5344CB8AC3E}">
        <p14:creationId xmlns:p14="http://schemas.microsoft.com/office/powerpoint/2010/main" val="272469940"/>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3" r:id="rId11"/>
    <p:sldLayoutId id="2147483694"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3.xml"/><Relationship Id="rId4" Type="http://schemas.openxmlformats.org/officeDocument/2006/relationships/image" Target="../media/image123.png"/></Relationships>
</file>

<file path=ppt/slides/_rels/slide13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xml"/><Relationship Id="rId5" Type="http://schemas.openxmlformats.org/officeDocument/2006/relationships/image" Target="../media/image82.png"/><Relationship Id="rId4" Type="http://schemas.openxmlformats.org/officeDocument/2006/relationships/image" Target="../media/image81.png"/></Relationships>
</file>

<file path=ppt/slides/_rels/slide8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IN" dirty="0" smtClean="0"/>
              <a:t>SCM Process Implementation in SAP FIORI</a:t>
            </a:r>
            <a:endParaRPr lang="en-IN" dirty="0"/>
          </a:p>
        </p:txBody>
      </p:sp>
    </p:spTree>
    <p:extLst>
      <p:ext uri="{BB962C8B-B14F-4D97-AF65-F5344CB8AC3E}">
        <p14:creationId xmlns:p14="http://schemas.microsoft.com/office/powerpoint/2010/main" val="39845842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692399"/>
            <a:ext cx="10668000" cy="457200"/>
          </a:xfrm>
        </p:spPr>
        <p:txBody>
          <a:bodyPr>
            <a:normAutofit fontScale="92500" lnSpcReduction="10000"/>
          </a:bodyPr>
          <a:lstStyle/>
          <a:p>
            <a:r>
              <a:rPr lang="en-IN" dirty="0" smtClean="0"/>
              <a:t>Procurements</a:t>
            </a:r>
            <a:endParaRPr lang="en-IN" dirty="0"/>
          </a:p>
        </p:txBody>
      </p:sp>
      <p:sp>
        <p:nvSpPr>
          <p:cNvPr id="3" name="Text Placeholder 2"/>
          <p:cNvSpPr>
            <a:spLocks noGrp="1"/>
          </p:cNvSpPr>
          <p:nvPr>
            <p:ph type="body" sz="quarter" idx="14"/>
          </p:nvPr>
        </p:nvSpPr>
        <p:spPr>
          <a:xfrm>
            <a:off x="304800" y="2764428"/>
            <a:ext cx="10668000" cy="1402307"/>
          </a:xfrm>
        </p:spPr>
        <p:txBody>
          <a:bodyPr>
            <a:normAutofit/>
          </a:bodyPr>
          <a:lstStyle/>
          <a:p>
            <a:pPr>
              <a:buAutoNum type="arabicPeriod"/>
            </a:pPr>
            <a:r>
              <a:rPr lang="en-IN" sz="1600" dirty="0" smtClean="0"/>
              <a:t>Purchase Order Display</a:t>
            </a:r>
          </a:p>
        </p:txBody>
      </p:sp>
    </p:spTree>
    <p:extLst>
      <p:ext uri="{BB962C8B-B14F-4D97-AF65-F5344CB8AC3E}">
        <p14:creationId xmlns:p14="http://schemas.microsoft.com/office/powerpoint/2010/main" val="197006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09687" y="933542"/>
            <a:ext cx="1036631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52687" y="6163884"/>
            <a:ext cx="11473146" cy="369332"/>
          </a:xfrm>
          <a:prstGeom prst="rect">
            <a:avLst/>
          </a:prstGeom>
        </p:spPr>
        <p:txBody>
          <a:bodyPr wrap="square">
            <a:spAutoFit/>
          </a:bodyPr>
          <a:lstStyle/>
          <a:p>
            <a:r>
              <a:rPr lang="en-IN" dirty="0" smtClean="0"/>
              <a:t>Make the changes in quantity and then click on the icon highlighted. Select Save or PGI as applicable  </a:t>
            </a:r>
            <a:endParaRPr lang="en-IN" dirty="0"/>
          </a:p>
        </p:txBody>
      </p:sp>
      <p:sp>
        <p:nvSpPr>
          <p:cNvPr id="8" name="Rounded Rectangle 7"/>
          <p:cNvSpPr/>
          <p:nvPr/>
        </p:nvSpPr>
        <p:spPr>
          <a:xfrm>
            <a:off x="10253350" y="5576435"/>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Display(5/6)</a:t>
            </a:r>
            <a:endParaRPr lang="en-IN" sz="2400"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660139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19500" y="1314016"/>
            <a:ext cx="4953000" cy="4562475"/>
          </a:xfrm>
          <a:prstGeom prst="rect">
            <a:avLst/>
          </a:prstGeom>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52687" y="6163884"/>
            <a:ext cx="11473146" cy="369332"/>
          </a:xfrm>
          <a:prstGeom prst="rect">
            <a:avLst/>
          </a:prstGeom>
        </p:spPr>
        <p:txBody>
          <a:bodyPr wrap="square">
            <a:spAutoFit/>
          </a:bodyPr>
          <a:lstStyle/>
          <a:p>
            <a:r>
              <a:rPr lang="en-IN" dirty="0" smtClean="0"/>
              <a:t>Confirmation showing delivery changes are done </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Display(6/6)</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560933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747554" y="878884"/>
            <a:ext cx="10087292" cy="5148000"/>
          </a:xfrm>
          <a:prstGeom prst="rect">
            <a:avLst/>
          </a:prstGeom>
        </p:spPr>
      </p:pic>
      <p:sp>
        <p:nvSpPr>
          <p:cNvPr id="6"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Receipt(1/7) </a:t>
            </a:r>
            <a:endParaRPr lang="en-IN" sz="2400" dirty="0"/>
          </a:p>
        </p:txBody>
      </p:sp>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ounded Rectangle 8"/>
          <p:cNvSpPr/>
          <p:nvPr/>
        </p:nvSpPr>
        <p:spPr>
          <a:xfrm>
            <a:off x="8984847" y="2702705"/>
            <a:ext cx="1619464" cy="1569572"/>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2" name="Rounded Rectangle 11"/>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13" name="Rectangle 12"/>
          <p:cNvSpPr/>
          <p:nvPr/>
        </p:nvSpPr>
        <p:spPr>
          <a:xfrm>
            <a:off x="406400" y="6248256"/>
            <a:ext cx="11535391" cy="369332"/>
          </a:xfrm>
          <a:prstGeom prst="rect">
            <a:avLst/>
          </a:prstGeom>
        </p:spPr>
        <p:txBody>
          <a:bodyPr wrap="square">
            <a:spAutoFit/>
          </a:bodyPr>
          <a:lstStyle/>
          <a:p>
            <a:pPr algn="ctr"/>
            <a:r>
              <a:rPr lang="en-IN" dirty="0" smtClean="0"/>
              <a:t>To receive / accept the materials issued to the DRS mapped to the JC</a:t>
            </a:r>
            <a:endParaRPr lang="en-IN"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2750212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282" y="956481"/>
            <a:ext cx="1065197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406400" y="6248256"/>
            <a:ext cx="11535391" cy="369332"/>
          </a:xfrm>
          <a:prstGeom prst="rect">
            <a:avLst/>
          </a:prstGeom>
        </p:spPr>
        <p:txBody>
          <a:bodyPr wrap="square">
            <a:spAutoFit/>
          </a:bodyPr>
          <a:lstStyle/>
          <a:p>
            <a:r>
              <a:rPr lang="en-IN" dirty="0" smtClean="0"/>
              <a:t>List of all DRS  will be listed on left pane of the screen. Select one to be processed.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Receipt(2/7) </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8242756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11368" y="932029"/>
            <a:ext cx="1053000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406400" y="6248256"/>
            <a:ext cx="11535391" cy="369332"/>
          </a:xfrm>
          <a:prstGeom prst="rect">
            <a:avLst/>
          </a:prstGeom>
        </p:spPr>
        <p:txBody>
          <a:bodyPr wrap="square">
            <a:spAutoFit/>
          </a:bodyPr>
          <a:lstStyle/>
          <a:p>
            <a:r>
              <a:rPr lang="en-IN" dirty="0" smtClean="0"/>
              <a:t>Click on highlighted icon to view more details and click on ‘Accept’ button to proceed to complete the transaction</a:t>
            </a:r>
            <a:endParaRPr lang="en-IN" dirty="0"/>
          </a:p>
        </p:txBody>
      </p:sp>
      <p:sp>
        <p:nvSpPr>
          <p:cNvPr id="7" name="Rounded Rectangle 6"/>
          <p:cNvSpPr/>
          <p:nvPr/>
        </p:nvSpPr>
        <p:spPr>
          <a:xfrm>
            <a:off x="10714675" y="5500803"/>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Receipt(3/7) </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8196966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8887" y="1838325"/>
            <a:ext cx="7134225" cy="3181350"/>
          </a:xfrm>
          <a:prstGeom prst="rect">
            <a:avLst/>
          </a:prstGeom>
        </p:spPr>
      </p:pic>
      <p:pic>
        <p:nvPicPr>
          <p:cNvPr id="4" name="Picture 3"/>
          <p:cNvPicPr>
            <a:picLocks noChangeAspect="1"/>
          </p:cNvPicPr>
          <p:nvPr/>
        </p:nvPicPr>
        <p:blipFill>
          <a:blip r:embed="rId2"/>
          <a:stretch>
            <a:fillRect/>
          </a:stretch>
        </p:blipFill>
        <p:spPr>
          <a:xfrm>
            <a:off x="2681287" y="1990725"/>
            <a:ext cx="7134225" cy="318135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Confirmation verification prompt</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Receipt(4/7) </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7348759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52762" y="1633537"/>
            <a:ext cx="6086475" cy="359092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MRO receipt created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Receipt(5/7) </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537323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8012" y="1776412"/>
            <a:ext cx="5895975" cy="330517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Confirmation if document is required to be printed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Receipt(6/7) </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6978920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28850" y="828675"/>
            <a:ext cx="7734300" cy="520065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Receipt can be viewed or saved as PDF to future reference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7. MRO Receipt(7/7) </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9789042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US" sz="2400" dirty="0" smtClean="0"/>
              <a:t>8. MRO Issue(1/5)</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4098769" y="1591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853365" y="950618"/>
            <a:ext cx="987567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Rounded Rectangle 7"/>
          <p:cNvSpPr/>
          <p:nvPr/>
        </p:nvSpPr>
        <p:spPr>
          <a:xfrm>
            <a:off x="724938" y="4367284"/>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Rounded Rectangle 8"/>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10" name="Rectangle 9"/>
          <p:cNvSpPr/>
          <p:nvPr/>
        </p:nvSpPr>
        <p:spPr>
          <a:xfrm>
            <a:off x="406400" y="6248256"/>
            <a:ext cx="11535391" cy="369332"/>
          </a:xfrm>
          <a:prstGeom prst="rect">
            <a:avLst/>
          </a:prstGeom>
        </p:spPr>
        <p:txBody>
          <a:bodyPr wrap="square">
            <a:spAutoFit/>
          </a:bodyPr>
          <a:lstStyle/>
          <a:p>
            <a:pPr algn="ctr"/>
            <a:r>
              <a:rPr lang="en-IN" dirty="0" smtClean="0"/>
              <a:t>To issue the material to DRS mapped to the JC</a:t>
            </a:r>
            <a:endParaRPr lang="en-IN" dirty="0"/>
          </a:p>
        </p:txBody>
      </p:sp>
      <p:sp>
        <p:nvSpPr>
          <p:cNvPr id="11" name="Rounded Rectangle 10"/>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206666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a:t>1. Purchase Order </a:t>
            </a:r>
            <a:r>
              <a:rPr lang="en-IN" sz="2400" dirty="0" smtClean="0"/>
              <a:t>Display(1/5)</a:t>
            </a:r>
            <a:endParaRPr lang="en-IN" sz="2400" dirty="0"/>
          </a:p>
          <a:p>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pic>
        <p:nvPicPr>
          <p:cNvPr id="11" name="Picture 10"/>
          <p:cNvPicPr>
            <a:picLocks noChangeAspect="1"/>
          </p:cNvPicPr>
          <p:nvPr/>
        </p:nvPicPr>
        <p:blipFill>
          <a:blip r:embed="rId2"/>
          <a:stretch>
            <a:fillRect/>
          </a:stretch>
        </p:blipFill>
        <p:spPr>
          <a:xfrm>
            <a:off x="1541045" y="982636"/>
            <a:ext cx="9121646" cy="4320000"/>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2690216" y="1296538"/>
            <a:ext cx="1554996" cy="1481160"/>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Based on the user Role, the menu will be populated with Icons corresponding to Role. To view the list of all purchase orders for the JC.</a:t>
            </a:r>
            <a:endParaRPr lang="en-IN" dirty="0">
              <a:solidFill>
                <a:schemeClr val="tx1"/>
              </a:solidFill>
            </a:endParaRPr>
          </a:p>
        </p:txBody>
      </p:sp>
    </p:spTree>
    <p:extLst>
      <p:ext uri="{BB962C8B-B14F-4D97-AF65-F5344CB8AC3E}">
        <p14:creationId xmlns:p14="http://schemas.microsoft.com/office/powerpoint/2010/main" val="323479510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598554" y="836064"/>
            <a:ext cx="462433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406400" y="6248256"/>
            <a:ext cx="11535391" cy="369332"/>
          </a:xfrm>
          <a:prstGeom prst="rect">
            <a:avLst/>
          </a:prstGeom>
        </p:spPr>
        <p:txBody>
          <a:bodyPr wrap="square">
            <a:spAutoFit/>
          </a:bodyPr>
          <a:lstStyle/>
          <a:p>
            <a:r>
              <a:rPr lang="en-IN" dirty="0" smtClean="0"/>
              <a:t>List of DRS’ .. Select one that need to be processed for issuance ; Here select Vishal Gandhi</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8. MRO Issue(2/5)</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6466266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2493" y="940195"/>
            <a:ext cx="1056350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406400" y="6248256"/>
            <a:ext cx="11535391" cy="369332"/>
          </a:xfrm>
          <a:prstGeom prst="rect">
            <a:avLst/>
          </a:prstGeom>
        </p:spPr>
        <p:txBody>
          <a:bodyPr wrap="square">
            <a:spAutoFit/>
          </a:bodyPr>
          <a:lstStyle/>
          <a:p>
            <a:r>
              <a:rPr lang="en-IN" dirty="0" smtClean="0"/>
              <a:t>Click on the display icon if you wish to view the serial no(s), then click on Issue button to proceed</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8. MRO Issue(3/5)</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9591489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71444" y="1046331"/>
            <a:ext cx="10639512" cy="4212000"/>
          </a:xfrm>
          <a:prstGeom prst="rect">
            <a:avLst/>
          </a:prstGeom>
        </p:spPr>
      </p:pic>
      <p:pic>
        <p:nvPicPr>
          <p:cNvPr id="5" name="Picture 4"/>
          <p:cNvPicPr>
            <a:picLocks noChangeAspect="1"/>
          </p:cNvPicPr>
          <p:nvPr/>
        </p:nvPicPr>
        <p:blipFill>
          <a:blip r:embed="rId3"/>
          <a:stretch>
            <a:fillRect/>
          </a:stretch>
        </p:blipFill>
        <p:spPr>
          <a:xfrm>
            <a:off x="3214687" y="1790700"/>
            <a:ext cx="5762625" cy="3276600"/>
          </a:xfrm>
          <a:prstGeom prst="rect">
            <a:avLst/>
          </a:prstGeom>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IN" dirty="0" smtClean="0"/>
              <a:t>Confirmation to print the MRO issuance to the DRS</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US" sz="2400" dirty="0" smtClean="0"/>
              <a:t>8. MRO Issue(4/5)</a:t>
            </a:r>
            <a:endParaRPr lang="en-IN" sz="2400"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1747820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260908" y="1046257"/>
            <a:ext cx="7724775" cy="421957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MRO Issue note can be viewed or saved as PDF for further reference</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8. MRO Issue(5/5)</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32500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9. Sales  </a:t>
            </a:r>
            <a:r>
              <a:rPr lang="en-IN" sz="2400" dirty="0"/>
              <a:t>Order </a:t>
            </a:r>
            <a:r>
              <a:rPr lang="en-IN" sz="2400" dirty="0" smtClean="0"/>
              <a:t>Display(1/4)</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263288" y="1402094"/>
            <a:ext cx="11201400" cy="3971925"/>
          </a:xfrm>
          <a:prstGeom prst="rect">
            <a:avLst/>
          </a:prstGeom>
        </p:spPr>
      </p:pic>
      <p:sp>
        <p:nvSpPr>
          <p:cNvPr id="7" name="Rounded Rectangle 6"/>
          <p:cNvSpPr/>
          <p:nvPr/>
        </p:nvSpPr>
        <p:spPr>
          <a:xfrm>
            <a:off x="406399" y="3532260"/>
            <a:ext cx="1663420" cy="1637731"/>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263288" y="593943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ectangle 8"/>
          <p:cNvSpPr/>
          <p:nvPr/>
        </p:nvSpPr>
        <p:spPr>
          <a:xfrm>
            <a:off x="406399" y="6010984"/>
            <a:ext cx="10307093" cy="369332"/>
          </a:xfrm>
          <a:prstGeom prst="rect">
            <a:avLst/>
          </a:prstGeom>
        </p:spPr>
        <p:txBody>
          <a:bodyPr wrap="square">
            <a:spAutoFit/>
          </a:bodyPr>
          <a:lstStyle/>
          <a:p>
            <a:r>
              <a:rPr lang="en-IN" dirty="0"/>
              <a:t>To display the </a:t>
            </a:r>
            <a:r>
              <a:rPr lang="en-IN" dirty="0" smtClean="0"/>
              <a:t>details </a:t>
            </a:r>
            <a:r>
              <a:rPr lang="en-IN" dirty="0"/>
              <a:t>of the orders created at JC for channel partner / within locations </a:t>
            </a:r>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872959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5806" y="890944"/>
            <a:ext cx="1039078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63289" y="617670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Will list down the options that one wants to select in which the order details are to be displayed. Select ‘by order’</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9. Sales  </a:t>
            </a:r>
            <a:r>
              <a:rPr lang="en-IN" sz="2400" dirty="0"/>
              <a:t>Order </a:t>
            </a:r>
            <a:r>
              <a:rPr lang="en-IN" sz="2400" dirty="0" smtClean="0"/>
              <a:t>Display(2/4)</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3003310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99266" y="881046"/>
            <a:ext cx="1047673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63289" y="617670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Enter relevant details and click on Submit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9. Sales  </a:t>
            </a:r>
            <a:r>
              <a:rPr lang="en-IN" sz="2400" dirty="0"/>
              <a:t>Order </a:t>
            </a:r>
            <a:r>
              <a:rPr lang="en-IN" sz="2400" dirty="0" smtClean="0"/>
              <a:t>Display(3/4)</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067505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0" y="1212589"/>
            <a:ext cx="11231418" cy="4105275"/>
          </a:xfrm>
          <a:prstGeom prst="rect">
            <a:avLst/>
          </a:prstGeom>
        </p:spPr>
      </p:pic>
      <p:sp>
        <p:nvSpPr>
          <p:cNvPr id="4" name="Rounded Rectangle 3"/>
          <p:cNvSpPr/>
          <p:nvPr/>
        </p:nvSpPr>
        <p:spPr>
          <a:xfrm>
            <a:off x="263289" y="617670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View the sales order details on the screen</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9. Sales  </a:t>
            </a:r>
            <a:r>
              <a:rPr lang="en-IN" sz="2400" dirty="0"/>
              <a:t>Order </a:t>
            </a:r>
            <a:r>
              <a:rPr lang="en-IN" sz="2400" dirty="0" smtClean="0"/>
              <a:t>Display(4/4)</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325825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10. Display/Print </a:t>
            </a:r>
            <a:r>
              <a:rPr lang="en-IN" sz="2400" dirty="0"/>
              <a:t>C</a:t>
            </a:r>
            <a:r>
              <a:rPr lang="en-IN" sz="2400" dirty="0" smtClean="0"/>
              <a:t>ustomer Invoice(1/4) </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stretch>
            <a:fillRect/>
          </a:stretch>
        </p:blipFill>
        <p:spPr>
          <a:xfrm>
            <a:off x="576325" y="984848"/>
            <a:ext cx="10991850" cy="5648325"/>
          </a:xfrm>
          <a:prstGeom prst="rect">
            <a:avLst/>
          </a:prstGeom>
        </p:spPr>
      </p:pic>
      <p:sp>
        <p:nvSpPr>
          <p:cNvPr id="7" name="Rounded Rectangle 6"/>
          <p:cNvSpPr/>
          <p:nvPr/>
        </p:nvSpPr>
        <p:spPr>
          <a:xfrm>
            <a:off x="6072249" y="4844955"/>
            <a:ext cx="1794927" cy="1788217"/>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6272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52958" y="1932585"/>
            <a:ext cx="7648575" cy="3752850"/>
          </a:xfrm>
          <a:prstGeom prst="rect">
            <a:avLst/>
          </a:prstGeom>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relevant tile – First tile for device sales (447 server) and second tile for FTTX / O&amp;M (P91 server)</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10. Display/Print </a:t>
            </a:r>
            <a:r>
              <a:rPr lang="en-IN" sz="2400" dirty="0"/>
              <a:t>C</a:t>
            </a:r>
            <a:r>
              <a:rPr lang="en-IN" sz="2400" dirty="0" smtClean="0"/>
              <a:t>ustomer Invoice(2/4) </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8594878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a:t>1. Purchase Order </a:t>
            </a:r>
            <a:r>
              <a:rPr lang="en-IN" sz="2400" dirty="0" smtClean="0"/>
              <a:t>Display(2/5)</a:t>
            </a:r>
            <a:endParaRPr lang="en-IN" sz="2400" dirty="0"/>
          </a:p>
          <a:p>
            <a:endParaRPr lang="en-IN" sz="2400" dirty="0"/>
          </a:p>
        </p:txBody>
      </p:sp>
      <p:pic>
        <p:nvPicPr>
          <p:cNvPr id="6" name="Picture 5"/>
          <p:cNvPicPr>
            <a:picLocks noChangeAspect="1"/>
          </p:cNvPicPr>
          <p:nvPr/>
        </p:nvPicPr>
        <p:blipFill>
          <a:blip r:embed="rId2"/>
          <a:stretch>
            <a:fillRect/>
          </a:stretch>
        </p:blipFill>
        <p:spPr>
          <a:xfrm>
            <a:off x="77824" y="1108882"/>
            <a:ext cx="5903463" cy="3005307"/>
          </a:xfrm>
          <a:prstGeom prst="rect">
            <a:avLst/>
          </a:prstGeom>
          <a:ln>
            <a:noFill/>
          </a:ln>
          <a:effectLst>
            <a:outerShdw blurRad="292100" dist="139700" dir="2700000" algn="tl" rotWithShape="0">
              <a:srgbClr val="333333">
                <a:alpha val="65000"/>
              </a:srgbClr>
            </a:outerShdw>
          </a:effectLst>
        </p:spPr>
      </p:pic>
      <p:sp>
        <p:nvSpPr>
          <p:cNvPr id="14" name="Rounded Rectangle 13"/>
          <p:cNvSpPr/>
          <p:nvPr/>
        </p:nvSpPr>
        <p:spPr>
          <a:xfrm>
            <a:off x="227449" y="4615747"/>
            <a:ext cx="11823523" cy="91159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795740" y="4819151"/>
            <a:ext cx="10897208" cy="523220"/>
          </a:xfrm>
          <a:prstGeom prst="rect">
            <a:avLst/>
          </a:prstGeom>
          <a:noFill/>
        </p:spPr>
        <p:txBody>
          <a:bodyPr wrap="square" rtlCol="0">
            <a:spAutoFit/>
          </a:bodyPr>
          <a:lstStyle/>
          <a:p>
            <a:pPr algn="ctr"/>
            <a:r>
              <a:rPr lang="en-IN" sz="1400" dirty="0" smtClean="0"/>
              <a:t>The user will see a list of all the pending receipts. User can tap on the icon at end of box to select the date range, post which the list of Purchase Order created in that date range as shown in next slide. </a:t>
            </a:r>
            <a:endParaRPr lang="en-IN" sz="1400" dirty="0"/>
          </a:p>
        </p:txBody>
      </p:sp>
      <p:sp>
        <p:nvSpPr>
          <p:cNvPr id="3" name="Rounded Rectangle 2"/>
          <p:cNvSpPr/>
          <p:nvPr/>
        </p:nvSpPr>
        <p:spPr>
          <a:xfrm>
            <a:off x="2726973" y="1272150"/>
            <a:ext cx="286401" cy="35370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9" name="Elbow Connector 18"/>
          <p:cNvCxnSpPr/>
          <p:nvPr/>
        </p:nvCxnSpPr>
        <p:spPr>
          <a:xfrm>
            <a:off x="2879516" y="1625858"/>
            <a:ext cx="3267991" cy="985678"/>
          </a:xfrm>
          <a:prstGeom prst="bentConnector3">
            <a:avLst>
              <a:gd name="adj1" fmla="val 257"/>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6" name="Picture 25"/>
          <p:cNvPicPr>
            <a:picLocks noChangeAspect="1"/>
          </p:cNvPicPr>
          <p:nvPr/>
        </p:nvPicPr>
        <p:blipFill>
          <a:blip r:embed="rId3"/>
          <a:stretch>
            <a:fillRect/>
          </a:stretch>
        </p:blipFill>
        <p:spPr>
          <a:xfrm>
            <a:off x="6147507" y="1108882"/>
            <a:ext cx="5917142" cy="3027494"/>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3" name="Rounded Rectangle 1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9844305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7506" y="984724"/>
            <a:ext cx="11519066" cy="5743575"/>
          </a:xfrm>
          <a:prstGeom prst="rect">
            <a:avLst/>
          </a:prstGeom>
        </p:spPr>
      </p:pic>
      <p:sp>
        <p:nvSpPr>
          <p:cNvPr id="5" name="Text Placeholder 3"/>
          <p:cNvSpPr>
            <a:spLocks noGrp="1"/>
          </p:cNvSpPr>
          <p:nvPr>
            <p:ph type="body" sz="quarter" idx="10"/>
          </p:nvPr>
        </p:nvSpPr>
        <p:spPr>
          <a:xfrm>
            <a:off x="406400" y="163772"/>
            <a:ext cx="10769600" cy="518615"/>
          </a:xfrm>
        </p:spPr>
        <p:txBody>
          <a:bodyPr>
            <a:normAutofit/>
          </a:bodyPr>
          <a:lstStyle/>
          <a:p>
            <a:r>
              <a:rPr lang="en-IN" sz="2400" dirty="0" smtClean="0"/>
              <a:t>10. Display/Print </a:t>
            </a:r>
            <a:r>
              <a:rPr lang="en-IN" sz="2400" dirty="0"/>
              <a:t>C</a:t>
            </a:r>
            <a:r>
              <a:rPr lang="en-IN" sz="2400" dirty="0" smtClean="0"/>
              <a:t>ustomer Invoice(3/4) </a:t>
            </a:r>
            <a:endParaRPr lang="en-IN" sz="2400" dirty="0"/>
          </a:p>
        </p:txBody>
      </p:sp>
      <p:sp>
        <p:nvSpPr>
          <p:cNvPr id="7" name="Rounded Rectangle 6"/>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8" name="Rounded Rectangle 7"/>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1600869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00237" y="879701"/>
            <a:ext cx="8391525" cy="5734855"/>
          </a:xfrm>
          <a:prstGeom prst="rect">
            <a:avLst/>
          </a:prstGeom>
        </p:spPr>
      </p:pic>
      <p:sp>
        <p:nvSpPr>
          <p:cNvPr id="5" name="Text Placeholder 3"/>
          <p:cNvSpPr>
            <a:spLocks noGrp="1"/>
          </p:cNvSpPr>
          <p:nvPr>
            <p:ph type="body" sz="quarter" idx="10"/>
          </p:nvPr>
        </p:nvSpPr>
        <p:spPr>
          <a:xfrm>
            <a:off x="406400" y="163772"/>
            <a:ext cx="10769600" cy="518615"/>
          </a:xfrm>
        </p:spPr>
        <p:txBody>
          <a:bodyPr>
            <a:normAutofit/>
          </a:bodyPr>
          <a:lstStyle/>
          <a:p>
            <a:r>
              <a:rPr lang="en-IN" sz="2400" dirty="0" smtClean="0"/>
              <a:t>10. Display/Print </a:t>
            </a:r>
            <a:r>
              <a:rPr lang="en-IN" sz="2400" dirty="0"/>
              <a:t>C</a:t>
            </a:r>
            <a:r>
              <a:rPr lang="en-IN" sz="2400" dirty="0" smtClean="0"/>
              <a:t>ustomer Invoice(4/4) </a:t>
            </a:r>
            <a:endParaRPr lang="en-IN" sz="2400" dirty="0"/>
          </a:p>
        </p:txBody>
      </p:sp>
      <p:sp>
        <p:nvSpPr>
          <p:cNvPr id="7" name="Rounded Rectangle 6"/>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8" name="Rounded Rectangle 7"/>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81447366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IN" dirty="0" smtClean="0"/>
              <a:t>Returns</a:t>
            </a:r>
            <a:endParaRPr lang="en-IN" dirty="0"/>
          </a:p>
        </p:txBody>
      </p:sp>
      <p:sp>
        <p:nvSpPr>
          <p:cNvPr id="3" name="Text Placeholder 2"/>
          <p:cNvSpPr>
            <a:spLocks noGrp="1"/>
          </p:cNvSpPr>
          <p:nvPr>
            <p:ph type="body" sz="quarter" idx="14"/>
          </p:nvPr>
        </p:nvSpPr>
        <p:spPr/>
        <p:txBody>
          <a:bodyPr>
            <a:normAutofit/>
          </a:bodyPr>
          <a:lstStyle/>
          <a:p>
            <a:pPr>
              <a:buFont typeface="+mj-lt"/>
              <a:buAutoNum type="arabicPeriod"/>
            </a:pPr>
            <a:r>
              <a:rPr lang="en-IN" sz="1600" dirty="0" smtClean="0"/>
              <a:t>Returns to DC</a:t>
            </a:r>
            <a:endParaRPr lang="en-IN" sz="1600" dirty="0"/>
          </a:p>
        </p:txBody>
      </p:sp>
    </p:spTree>
    <p:extLst>
      <p:ext uri="{BB962C8B-B14F-4D97-AF65-F5344CB8AC3E}">
        <p14:creationId xmlns:p14="http://schemas.microsoft.com/office/powerpoint/2010/main" val="160602286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406400" y="215494"/>
            <a:ext cx="10769600" cy="518615"/>
          </a:xfrm>
        </p:spPr>
        <p:txBody>
          <a:bodyPr>
            <a:normAutofit/>
          </a:bodyPr>
          <a:lstStyle/>
          <a:p>
            <a:r>
              <a:rPr lang="en-US" sz="2400" dirty="0" smtClean="0"/>
              <a:t>1. Return </a:t>
            </a:r>
            <a:r>
              <a:rPr lang="en-US" sz="2400" dirty="0"/>
              <a:t>To DC </a:t>
            </a:r>
            <a:r>
              <a:rPr lang="en-US" sz="2400" dirty="0" smtClean="0"/>
              <a:t>(1/5)	</a:t>
            </a:r>
            <a:endParaRPr lang="en-IN" sz="2400" dirty="0"/>
          </a:p>
        </p:txBody>
      </p:sp>
      <p:pic>
        <p:nvPicPr>
          <p:cNvPr id="3" name="Picture 2"/>
          <p:cNvPicPr>
            <a:picLocks noChangeAspect="1"/>
          </p:cNvPicPr>
          <p:nvPr/>
        </p:nvPicPr>
        <p:blipFill>
          <a:blip r:embed="rId2"/>
          <a:stretch>
            <a:fillRect/>
          </a:stretch>
        </p:blipFill>
        <p:spPr>
          <a:xfrm>
            <a:off x="342900" y="1366837"/>
            <a:ext cx="11506200" cy="4124325"/>
          </a:xfrm>
          <a:prstGeom prst="rect">
            <a:avLst/>
          </a:prstGeom>
        </p:spPr>
      </p:pic>
      <p:sp>
        <p:nvSpPr>
          <p:cNvPr id="4" name="Rounded Rectangle 3"/>
          <p:cNvSpPr/>
          <p:nvPr/>
        </p:nvSpPr>
        <p:spPr>
          <a:xfrm>
            <a:off x="6096000" y="1746913"/>
            <a:ext cx="1771176" cy="1699671"/>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To return the material / stock to Delivery centre </a:t>
            </a:r>
            <a:endParaRPr lang="en-IN"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736590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54644" y="1055497"/>
            <a:ext cx="6600825" cy="4010025"/>
          </a:xfrm>
          <a:prstGeom prst="rect">
            <a:avLst/>
          </a:prstGeom>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Based on the article select the tile – For device (447 server) select first tile ; for </a:t>
            </a:r>
            <a:r>
              <a:rPr lang="en-IN" dirty="0" err="1" smtClean="0"/>
              <a:t>FTTx</a:t>
            </a:r>
            <a:r>
              <a:rPr lang="en-IN" dirty="0" smtClean="0"/>
              <a:t> article select second tile </a:t>
            </a:r>
            <a:endParaRPr lang="en-IN" dirty="0"/>
          </a:p>
        </p:txBody>
      </p:sp>
      <p:sp>
        <p:nvSpPr>
          <p:cNvPr id="7" name="Text Placeholder 3"/>
          <p:cNvSpPr>
            <a:spLocks noGrp="1"/>
          </p:cNvSpPr>
          <p:nvPr>
            <p:ph type="body" sz="quarter" idx="10"/>
          </p:nvPr>
        </p:nvSpPr>
        <p:spPr>
          <a:xfrm>
            <a:off x="406400" y="215494"/>
            <a:ext cx="10769600" cy="518615"/>
          </a:xfrm>
        </p:spPr>
        <p:txBody>
          <a:bodyPr>
            <a:normAutofit/>
          </a:bodyPr>
          <a:lstStyle/>
          <a:p>
            <a:r>
              <a:rPr lang="en-US" sz="2400" dirty="0" smtClean="0"/>
              <a:t>1. Return </a:t>
            </a:r>
            <a:r>
              <a:rPr lang="en-US" sz="2400" dirty="0"/>
              <a:t>To DC </a:t>
            </a:r>
            <a:r>
              <a:rPr lang="en-US" sz="2400" dirty="0" smtClean="0"/>
              <a:t>(2/5)	</a:t>
            </a:r>
            <a:endParaRPr lang="en-IN" sz="2400"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470014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43129" y="1021988"/>
            <a:ext cx="1053988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Storage location for FROM and select Shit-to site where material is to be dispatched. </a:t>
            </a:r>
            <a:endParaRPr lang="en-IN" dirty="0"/>
          </a:p>
        </p:txBody>
      </p:sp>
      <p:sp>
        <p:nvSpPr>
          <p:cNvPr id="7" name="Text Placeholder 3"/>
          <p:cNvSpPr>
            <a:spLocks noGrp="1"/>
          </p:cNvSpPr>
          <p:nvPr>
            <p:ph type="body" sz="quarter" idx="10"/>
          </p:nvPr>
        </p:nvSpPr>
        <p:spPr>
          <a:xfrm>
            <a:off x="406400" y="215494"/>
            <a:ext cx="10769600" cy="518615"/>
          </a:xfrm>
        </p:spPr>
        <p:txBody>
          <a:bodyPr>
            <a:normAutofit/>
          </a:bodyPr>
          <a:lstStyle/>
          <a:p>
            <a:r>
              <a:rPr lang="en-US" sz="2400" dirty="0" smtClean="0"/>
              <a:t>1. Return </a:t>
            </a:r>
            <a:r>
              <a:rPr lang="en-US" sz="2400" dirty="0"/>
              <a:t>To DC </a:t>
            </a:r>
            <a:r>
              <a:rPr lang="en-US" sz="2400" dirty="0" smtClean="0"/>
              <a:t>(3/5)	</a:t>
            </a:r>
            <a:endParaRPr lang="en-IN" sz="2400"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9230871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75956" y="1002844"/>
            <a:ext cx="1023067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1. Click on scan button 2. Scan the barcode 3. view and verify the article details 4. Click on Submit </a:t>
            </a:r>
            <a:endParaRPr lang="en-IN" dirty="0"/>
          </a:p>
        </p:txBody>
      </p:sp>
      <p:sp>
        <p:nvSpPr>
          <p:cNvPr id="7" name="Text Placeholder 3"/>
          <p:cNvSpPr>
            <a:spLocks noGrp="1"/>
          </p:cNvSpPr>
          <p:nvPr>
            <p:ph type="body" sz="quarter" idx="10"/>
          </p:nvPr>
        </p:nvSpPr>
        <p:spPr>
          <a:xfrm>
            <a:off x="406400" y="215494"/>
            <a:ext cx="10769600" cy="518615"/>
          </a:xfrm>
        </p:spPr>
        <p:txBody>
          <a:bodyPr>
            <a:normAutofit/>
          </a:bodyPr>
          <a:lstStyle/>
          <a:p>
            <a:r>
              <a:rPr lang="en-US" sz="2400" dirty="0" smtClean="0"/>
              <a:t>1. Return </a:t>
            </a:r>
            <a:r>
              <a:rPr lang="en-US" sz="2400" dirty="0"/>
              <a:t>To DC </a:t>
            </a:r>
            <a:r>
              <a:rPr lang="en-US" sz="2400" dirty="0" smtClean="0"/>
              <a:t>(4/5)	</a:t>
            </a:r>
            <a:endParaRPr lang="en-IN" sz="2400"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91156721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2175" y="1285875"/>
            <a:ext cx="7867650" cy="4286250"/>
          </a:xfrm>
          <a:prstGeom prst="rect">
            <a:avLst/>
          </a:prstGeom>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646331"/>
          </a:xfrm>
          <a:prstGeom prst="rect">
            <a:avLst/>
          </a:prstGeom>
        </p:spPr>
        <p:txBody>
          <a:bodyPr wrap="square">
            <a:spAutoFit/>
          </a:bodyPr>
          <a:lstStyle/>
          <a:p>
            <a:r>
              <a:rPr lang="en-IN" dirty="0" smtClean="0"/>
              <a:t>Return to DC completed. Note the reference documents (Delivery &amp; Billing) generated in the process for future reference. </a:t>
            </a:r>
            <a:endParaRPr lang="en-IN" dirty="0"/>
          </a:p>
        </p:txBody>
      </p:sp>
      <p:sp>
        <p:nvSpPr>
          <p:cNvPr id="7" name="Text Placeholder 3"/>
          <p:cNvSpPr>
            <a:spLocks noGrp="1"/>
          </p:cNvSpPr>
          <p:nvPr>
            <p:ph type="body" sz="quarter" idx="10"/>
          </p:nvPr>
        </p:nvSpPr>
        <p:spPr>
          <a:xfrm>
            <a:off x="406400" y="215494"/>
            <a:ext cx="10769600" cy="518615"/>
          </a:xfrm>
        </p:spPr>
        <p:txBody>
          <a:bodyPr>
            <a:normAutofit/>
          </a:bodyPr>
          <a:lstStyle/>
          <a:p>
            <a:r>
              <a:rPr lang="en-US" sz="2400" dirty="0" smtClean="0"/>
              <a:t>1. Return </a:t>
            </a:r>
            <a:r>
              <a:rPr lang="en-US" sz="2400" dirty="0"/>
              <a:t>To DC </a:t>
            </a:r>
            <a:r>
              <a:rPr lang="en-US" sz="2400" dirty="0" smtClean="0"/>
              <a:t>(5/5)	</a:t>
            </a:r>
            <a:endParaRPr lang="en-IN" sz="2400"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83974270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463800"/>
            <a:ext cx="10668000" cy="457200"/>
          </a:xfrm>
        </p:spPr>
        <p:txBody>
          <a:bodyPr>
            <a:normAutofit fontScale="92500" lnSpcReduction="10000"/>
          </a:bodyPr>
          <a:lstStyle/>
          <a:p>
            <a:r>
              <a:rPr lang="en-IN" dirty="0" smtClean="0"/>
              <a:t>Report and Display</a:t>
            </a:r>
            <a:endParaRPr lang="en-IN" dirty="0"/>
          </a:p>
        </p:txBody>
      </p:sp>
      <p:sp>
        <p:nvSpPr>
          <p:cNvPr id="3" name="Text Placeholder 2"/>
          <p:cNvSpPr>
            <a:spLocks noGrp="1"/>
          </p:cNvSpPr>
          <p:nvPr>
            <p:ph type="body" sz="quarter" idx="14"/>
          </p:nvPr>
        </p:nvSpPr>
        <p:spPr>
          <a:xfrm>
            <a:off x="304800" y="3685274"/>
            <a:ext cx="10668000" cy="457200"/>
          </a:xfrm>
        </p:spPr>
        <p:txBody>
          <a:bodyPr>
            <a:noAutofit/>
          </a:bodyPr>
          <a:lstStyle/>
          <a:p>
            <a:pPr>
              <a:buFont typeface="+mj-lt"/>
              <a:buAutoNum type="arabicPeriod"/>
            </a:pPr>
            <a:r>
              <a:rPr lang="en-US" sz="1600" dirty="0"/>
              <a:t>Stock overview</a:t>
            </a:r>
          </a:p>
          <a:p>
            <a:pPr>
              <a:buFont typeface="+mj-lt"/>
              <a:buAutoNum type="arabicPeriod"/>
            </a:pPr>
            <a:r>
              <a:rPr lang="en-US" sz="1600" dirty="0"/>
              <a:t>Article document list      </a:t>
            </a:r>
          </a:p>
          <a:p>
            <a:pPr>
              <a:buFont typeface="+mj-lt"/>
              <a:buAutoNum type="arabicPeriod"/>
            </a:pPr>
            <a:r>
              <a:rPr lang="en-US" sz="1600" dirty="0"/>
              <a:t>Daily transaction Register</a:t>
            </a:r>
          </a:p>
          <a:p>
            <a:pPr>
              <a:buFont typeface="+mj-lt"/>
              <a:buAutoNum type="arabicPeriod"/>
            </a:pPr>
            <a:r>
              <a:rPr lang="en-US" sz="1600" dirty="0"/>
              <a:t>Pending GRN   Report</a:t>
            </a:r>
          </a:p>
          <a:p>
            <a:pPr>
              <a:buFont typeface="+mj-lt"/>
              <a:buAutoNum type="arabicPeriod"/>
            </a:pPr>
            <a:r>
              <a:rPr lang="en-US" sz="1600" dirty="0"/>
              <a:t>Print Material Document      </a:t>
            </a:r>
          </a:p>
          <a:p>
            <a:pPr>
              <a:buFont typeface="+mj-lt"/>
              <a:buAutoNum type="arabicPeriod"/>
            </a:pPr>
            <a:r>
              <a:rPr lang="en-US" sz="1600" dirty="0"/>
              <a:t>Display Stock Transport Order</a:t>
            </a:r>
          </a:p>
          <a:p>
            <a:pPr>
              <a:buFont typeface="+mj-lt"/>
              <a:buAutoNum type="arabicPeriod"/>
            </a:pPr>
            <a:endParaRPr lang="en-IN" sz="1600" dirty="0"/>
          </a:p>
        </p:txBody>
      </p:sp>
    </p:spTree>
    <p:extLst>
      <p:ext uri="{BB962C8B-B14F-4D97-AF65-F5344CB8AC3E}">
        <p14:creationId xmlns:p14="http://schemas.microsoft.com/office/powerpoint/2010/main" val="362575334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785" y="854619"/>
            <a:ext cx="10452706"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quarter" idx="11"/>
          </p:nvPr>
        </p:nvSpPr>
        <p:spPr>
          <a:xfrm>
            <a:off x="395785" y="129417"/>
            <a:ext cx="10780215" cy="685800"/>
          </a:xfrm>
        </p:spPr>
        <p:txBody>
          <a:bodyPr>
            <a:normAutofit/>
          </a:bodyPr>
          <a:lstStyle/>
          <a:p>
            <a:r>
              <a:rPr lang="en-IN" sz="2400" b="1" dirty="0"/>
              <a:t>1</a:t>
            </a:r>
            <a:r>
              <a:rPr lang="en-IN" sz="2400" b="1" dirty="0" smtClean="0"/>
              <a:t>. Stock Overview(1/3)</a:t>
            </a:r>
            <a:endParaRPr lang="en-IN" sz="2400" b="1" dirty="0"/>
          </a:p>
        </p:txBody>
      </p:sp>
      <p:sp>
        <p:nvSpPr>
          <p:cNvPr id="6" name="Flowchart: Alternate Process 5"/>
          <p:cNvSpPr/>
          <p:nvPr/>
        </p:nvSpPr>
        <p:spPr>
          <a:xfrm>
            <a:off x="7547212" y="1269241"/>
            <a:ext cx="1733266" cy="1583141"/>
          </a:xfrm>
          <a:prstGeom prst="flowChartAlternateProcess">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IN" dirty="0" smtClean="0"/>
              <a:t>To view the stock levels at JC.</a:t>
            </a:r>
            <a:endParaRPr lang="en-IN"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2272589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a:t>1. Purchase Order </a:t>
            </a:r>
            <a:r>
              <a:rPr lang="en-IN" sz="2400" dirty="0" smtClean="0"/>
              <a:t>Display(3/5)</a:t>
            </a:r>
            <a:endParaRPr lang="en-IN" sz="2400" dirty="0"/>
          </a:p>
          <a:p>
            <a:endParaRPr lang="en-IN" sz="2400" dirty="0"/>
          </a:p>
        </p:txBody>
      </p:sp>
      <p:sp>
        <p:nvSpPr>
          <p:cNvPr id="14" name="Rounded Rectangle 13"/>
          <p:cNvSpPr/>
          <p:nvPr/>
        </p:nvSpPr>
        <p:spPr>
          <a:xfrm>
            <a:off x="227449" y="4615747"/>
            <a:ext cx="11823523" cy="91159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p:nvSpPr>
        <p:spPr>
          <a:xfrm>
            <a:off x="795740" y="4819151"/>
            <a:ext cx="10897208" cy="307777"/>
          </a:xfrm>
          <a:prstGeom prst="rect">
            <a:avLst/>
          </a:prstGeom>
          <a:noFill/>
        </p:spPr>
        <p:txBody>
          <a:bodyPr wrap="square" rtlCol="0">
            <a:spAutoFit/>
          </a:bodyPr>
          <a:lstStyle/>
          <a:p>
            <a:pPr algn="ctr"/>
            <a:r>
              <a:rPr lang="en-IN" sz="1400" dirty="0" smtClean="0"/>
              <a:t>Date range is selected and basis which the list of all Purchase Orders is displayed. </a:t>
            </a:r>
            <a:endParaRPr lang="en-IN" sz="1400" dirty="0"/>
          </a:p>
        </p:txBody>
      </p:sp>
      <p:pic>
        <p:nvPicPr>
          <p:cNvPr id="26" name="Picture 25"/>
          <p:cNvPicPr>
            <a:picLocks noChangeAspect="1"/>
          </p:cNvPicPr>
          <p:nvPr/>
        </p:nvPicPr>
        <p:blipFill>
          <a:blip r:embed="rId2"/>
          <a:stretch>
            <a:fillRect/>
          </a:stretch>
        </p:blipFill>
        <p:spPr>
          <a:xfrm>
            <a:off x="118267" y="1156994"/>
            <a:ext cx="5917142" cy="3027494"/>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stretch>
            <a:fillRect/>
          </a:stretch>
        </p:blipFill>
        <p:spPr>
          <a:xfrm>
            <a:off x="6174672" y="1172851"/>
            <a:ext cx="5876300" cy="3027494"/>
          </a:xfrm>
          <a:prstGeom prst="rect">
            <a:avLst/>
          </a:prstGeom>
          <a:ln>
            <a:noFill/>
          </a:ln>
          <a:effectLst>
            <a:outerShdw blurRad="292100" dist="139700" dir="2700000" algn="tl" rotWithShape="0">
              <a:srgbClr val="333333">
                <a:alpha val="65000"/>
              </a:srgbClr>
            </a:outerShdw>
          </a:effectLst>
        </p:spPr>
      </p:pic>
      <p:sp>
        <p:nvSpPr>
          <p:cNvPr id="12" name="Rounded Rectangle 11"/>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3" name="Rounded Rectangle 1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40667330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46678" y="828604"/>
            <a:ext cx="9883192"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a:blip r:embed="rId3"/>
          <a:stretch>
            <a:fillRect/>
          </a:stretch>
        </p:blipFill>
        <p:spPr>
          <a:xfrm>
            <a:off x="6887287" y="1136603"/>
            <a:ext cx="2983025"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Rounded Rectangle 9"/>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11" name="Rectangle 10"/>
          <p:cNvSpPr/>
          <p:nvPr/>
        </p:nvSpPr>
        <p:spPr>
          <a:xfrm>
            <a:off x="406400" y="6248256"/>
            <a:ext cx="11535391" cy="369332"/>
          </a:xfrm>
          <a:prstGeom prst="rect">
            <a:avLst/>
          </a:prstGeom>
        </p:spPr>
        <p:txBody>
          <a:bodyPr wrap="square">
            <a:spAutoFit/>
          </a:bodyPr>
          <a:lstStyle/>
          <a:p>
            <a:r>
              <a:rPr lang="en-IN" dirty="0" smtClean="0"/>
              <a:t>Default report will show stocks in Saleable storage location. Click on filter button to list </a:t>
            </a:r>
            <a:r>
              <a:rPr lang="en-IN" dirty="0" err="1" smtClean="0"/>
              <a:t>futher</a:t>
            </a:r>
            <a:endParaRPr lang="en-IN" dirty="0"/>
          </a:p>
        </p:txBody>
      </p:sp>
      <p:sp>
        <p:nvSpPr>
          <p:cNvPr id="12" name="Rounded Rectangle 11"/>
          <p:cNvSpPr/>
          <p:nvPr/>
        </p:nvSpPr>
        <p:spPr>
          <a:xfrm>
            <a:off x="9870312" y="1369682"/>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3" name="Text Placeholder 3"/>
          <p:cNvSpPr>
            <a:spLocks noGrp="1"/>
          </p:cNvSpPr>
          <p:nvPr>
            <p:ph type="body" sz="quarter" idx="11"/>
          </p:nvPr>
        </p:nvSpPr>
        <p:spPr>
          <a:xfrm>
            <a:off x="395785" y="129417"/>
            <a:ext cx="10780215" cy="685800"/>
          </a:xfrm>
        </p:spPr>
        <p:txBody>
          <a:bodyPr>
            <a:normAutofit/>
          </a:bodyPr>
          <a:lstStyle/>
          <a:p>
            <a:r>
              <a:rPr lang="en-IN" sz="2400" b="1" dirty="0"/>
              <a:t>1</a:t>
            </a:r>
            <a:r>
              <a:rPr lang="en-IN" sz="2400" b="1" dirty="0" smtClean="0"/>
              <a:t>. Stock Overview(2/3)</a:t>
            </a:r>
            <a:endParaRPr lang="en-IN" sz="2400" b="1" dirty="0"/>
          </a:p>
        </p:txBody>
      </p:sp>
      <p:sp>
        <p:nvSpPr>
          <p:cNvPr id="14" name="Rounded Rectangle 13"/>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5" name="Rounded Rectangle 14"/>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97123333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865485" y="990886"/>
            <a:ext cx="984081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Stock count in Saleable storage location </a:t>
            </a:r>
            <a:endParaRPr lang="en-IN" dirty="0"/>
          </a:p>
        </p:txBody>
      </p:sp>
      <p:sp>
        <p:nvSpPr>
          <p:cNvPr id="8" name="Text Placeholder 3"/>
          <p:cNvSpPr>
            <a:spLocks noGrp="1"/>
          </p:cNvSpPr>
          <p:nvPr>
            <p:ph type="body" sz="quarter" idx="11"/>
          </p:nvPr>
        </p:nvSpPr>
        <p:spPr>
          <a:xfrm>
            <a:off x="395785" y="129417"/>
            <a:ext cx="10780215" cy="685800"/>
          </a:xfrm>
        </p:spPr>
        <p:txBody>
          <a:bodyPr>
            <a:normAutofit/>
          </a:bodyPr>
          <a:lstStyle/>
          <a:p>
            <a:r>
              <a:rPr lang="en-IN" sz="2400" b="1" dirty="0"/>
              <a:t>1</a:t>
            </a:r>
            <a:r>
              <a:rPr lang="en-IN" sz="2400" b="1" dirty="0" smtClean="0"/>
              <a:t>. Stock Overview(3/3)</a:t>
            </a:r>
            <a:endParaRPr lang="en-IN"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876429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96257" y="877792"/>
            <a:ext cx="1030947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2</a:t>
            </a:r>
            <a:r>
              <a:rPr lang="en-IN" sz="2400" b="1" dirty="0" smtClean="0"/>
              <a:t>. </a:t>
            </a:r>
            <a:r>
              <a:rPr lang="en-US" sz="2400" b="1" dirty="0"/>
              <a:t>Article Master </a:t>
            </a:r>
            <a:r>
              <a:rPr lang="en-US" sz="2400" b="1" dirty="0" smtClean="0"/>
              <a:t>Display(1/5)</a:t>
            </a:r>
            <a:endParaRPr lang="en-US" sz="2400" b="1" dirty="0"/>
          </a:p>
        </p:txBody>
      </p:sp>
      <p:sp>
        <p:nvSpPr>
          <p:cNvPr id="2" name="Flowchart: Alternate Process 1"/>
          <p:cNvSpPr/>
          <p:nvPr/>
        </p:nvSpPr>
        <p:spPr>
          <a:xfrm>
            <a:off x="6045958" y="1255594"/>
            <a:ext cx="1692323" cy="1378424"/>
          </a:xfrm>
          <a:prstGeom prst="flowChartAlternateProcess">
            <a:avLst/>
          </a:prstGeom>
          <a:noFill/>
          <a:ln w="5715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US" dirty="0"/>
              <a:t>To display the article master list within JC with </a:t>
            </a:r>
            <a:r>
              <a:rPr lang="en-US" dirty="0" smtClean="0"/>
              <a:t>details </a:t>
            </a:r>
            <a:r>
              <a:rPr lang="en-US" dirty="0"/>
              <a:t>of the product</a:t>
            </a:r>
            <a:endParaRPr lang="en-IN"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87438389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323833" y="1319212"/>
            <a:ext cx="9852168" cy="4453791"/>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Select article and site</a:t>
            </a:r>
            <a:endParaRPr lang="en-IN" dirty="0"/>
          </a:p>
        </p:txBody>
      </p:sp>
      <p:pic>
        <p:nvPicPr>
          <p:cNvPr id="3" name="Picture 2"/>
          <p:cNvPicPr>
            <a:picLocks noChangeAspect="1"/>
          </p:cNvPicPr>
          <p:nvPr/>
        </p:nvPicPr>
        <p:blipFill>
          <a:blip r:embed="rId3"/>
          <a:stretch>
            <a:fillRect/>
          </a:stretch>
        </p:blipFill>
        <p:spPr>
          <a:xfrm>
            <a:off x="7210069" y="2364117"/>
            <a:ext cx="3476625" cy="3505200"/>
          </a:xfrm>
          <a:prstGeom prst="rect">
            <a:avLst/>
          </a:prstGeom>
        </p:spPr>
      </p:pic>
      <p:sp>
        <p:nvSpPr>
          <p:cNvPr id="8" name="Rounded Rectangle 7"/>
          <p:cNvSpPr/>
          <p:nvPr/>
        </p:nvSpPr>
        <p:spPr>
          <a:xfrm>
            <a:off x="7033995" y="1887765"/>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Rounded Rectangle 8"/>
          <p:cNvSpPr/>
          <p:nvPr/>
        </p:nvSpPr>
        <p:spPr>
          <a:xfrm>
            <a:off x="7320598" y="3546107"/>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pic>
        <p:nvPicPr>
          <p:cNvPr id="11" name="Picture 10"/>
          <p:cNvPicPr>
            <a:picLocks noChangeAspect="1"/>
          </p:cNvPicPr>
          <p:nvPr/>
        </p:nvPicPr>
        <p:blipFill>
          <a:blip r:embed="rId4"/>
          <a:stretch>
            <a:fillRect/>
          </a:stretch>
        </p:blipFill>
        <p:spPr>
          <a:xfrm>
            <a:off x="2301055" y="2566978"/>
            <a:ext cx="3390900" cy="3438525"/>
          </a:xfrm>
          <a:prstGeom prst="rect">
            <a:avLst/>
          </a:prstGeom>
        </p:spPr>
      </p:pic>
      <p:sp>
        <p:nvSpPr>
          <p:cNvPr id="12" name="Left Arrow 11"/>
          <p:cNvSpPr/>
          <p:nvPr/>
        </p:nvSpPr>
        <p:spPr>
          <a:xfrm>
            <a:off x="5785892" y="3738735"/>
            <a:ext cx="1248103" cy="5475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2</a:t>
            </a:r>
            <a:r>
              <a:rPr lang="en-IN" sz="2400" b="1" dirty="0" smtClean="0"/>
              <a:t>. </a:t>
            </a:r>
            <a:r>
              <a:rPr lang="en-US" sz="2400" b="1" dirty="0"/>
              <a:t>Article Master </a:t>
            </a:r>
            <a:r>
              <a:rPr lang="en-US" sz="2400" b="1" dirty="0" smtClean="0"/>
              <a:t>Display(2/5)</a:t>
            </a:r>
            <a:endParaRPr lang="en-US" sz="2400" b="1" dirty="0"/>
          </a:p>
        </p:txBody>
      </p:sp>
      <p:sp>
        <p:nvSpPr>
          <p:cNvPr id="14" name="Rounded Rectangle 13"/>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5" name="Rounded Rectangle 14"/>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84778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528" y="939065"/>
            <a:ext cx="990710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Click on Display button as highlighted </a:t>
            </a:r>
            <a:endParaRPr lang="en-IN" dirty="0"/>
          </a:p>
        </p:txBody>
      </p:sp>
      <p:sp>
        <p:nvSpPr>
          <p:cNvPr id="8" name="Rounded Rectangle 7"/>
          <p:cNvSpPr/>
          <p:nvPr/>
        </p:nvSpPr>
        <p:spPr>
          <a:xfrm>
            <a:off x="9840794" y="5574150"/>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2</a:t>
            </a:r>
            <a:r>
              <a:rPr lang="en-IN" sz="2400" b="1" dirty="0" smtClean="0"/>
              <a:t>. </a:t>
            </a:r>
            <a:r>
              <a:rPr lang="en-US" sz="2400" b="1" dirty="0"/>
              <a:t>Article Master </a:t>
            </a:r>
            <a:r>
              <a:rPr lang="en-US" sz="2400" b="1" dirty="0" smtClean="0"/>
              <a:t>Display(3/5)</a:t>
            </a:r>
            <a:endParaRPr lang="en-US" sz="2400" b="1"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9627760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785" y="881986"/>
            <a:ext cx="10915650" cy="52578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View article master details for reference . Click on corresponding icon to view the details.</a:t>
            </a:r>
            <a:endParaRPr lang="en-IN" dirty="0"/>
          </a:p>
        </p:txBody>
      </p:sp>
      <p:sp>
        <p:nvSpPr>
          <p:cNvPr id="8" name="Rounded Rectangle 7"/>
          <p:cNvSpPr/>
          <p:nvPr/>
        </p:nvSpPr>
        <p:spPr>
          <a:xfrm>
            <a:off x="514066" y="1817346"/>
            <a:ext cx="4521958" cy="898558"/>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Rounded Rectangle 8"/>
          <p:cNvSpPr/>
          <p:nvPr/>
        </p:nvSpPr>
        <p:spPr>
          <a:xfrm>
            <a:off x="1270000" y="4224644"/>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a:t>
            </a:r>
            <a:r>
              <a:rPr lang="en-US" sz="2400" b="1" dirty="0"/>
              <a:t>Article Master </a:t>
            </a:r>
            <a:r>
              <a:rPr lang="en-US" sz="2400" b="1" dirty="0" smtClean="0"/>
              <a:t>Display(4/5)</a:t>
            </a:r>
            <a:endParaRPr lang="en-US" sz="2400" b="1" dirty="0"/>
          </a:p>
        </p:txBody>
      </p:sp>
      <p:sp>
        <p:nvSpPr>
          <p:cNvPr id="11" name="Rounded Rectangle 10"/>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20119598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45484" y="990600"/>
            <a:ext cx="995917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EAN details of given article for </a:t>
            </a:r>
            <a:r>
              <a:rPr lang="en-IN" dirty="0" err="1" smtClean="0"/>
              <a:t>refence</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2</a:t>
            </a:r>
            <a:r>
              <a:rPr lang="en-IN" sz="2400" b="1" dirty="0" smtClean="0"/>
              <a:t>. </a:t>
            </a:r>
            <a:r>
              <a:rPr lang="en-US" sz="2400" b="1" dirty="0"/>
              <a:t>Article Master </a:t>
            </a:r>
            <a:r>
              <a:rPr lang="en-US" sz="2400" b="1" dirty="0" smtClean="0"/>
              <a:t>Display(5/5)</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650106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7855" y="852417"/>
            <a:ext cx="1051150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2976819" y="1241947"/>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US" dirty="0"/>
              <a:t>To generate daily transaction register at JC level. Daily </a:t>
            </a:r>
            <a:r>
              <a:rPr lang="en-US" dirty="0" err="1"/>
              <a:t>reciepts</a:t>
            </a:r>
            <a:r>
              <a:rPr lang="en-US" dirty="0"/>
              <a:t>, issued and transfers </a:t>
            </a:r>
            <a:endParaRPr lang="en-IN" dirty="0"/>
          </a:p>
        </p:txBody>
      </p:sp>
      <p:sp>
        <p:nvSpPr>
          <p:cNvPr id="9"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3. </a:t>
            </a:r>
            <a:r>
              <a:rPr lang="en-US" sz="2400" b="1" dirty="0" smtClean="0"/>
              <a:t>Daily Transaction Register(1/2)</a:t>
            </a:r>
            <a:endParaRPr lang="en-US" sz="2400" b="1"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3903845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0523" y="946244"/>
            <a:ext cx="9134475" cy="44196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Transactions for select date can be viewed. Click on the row to view further details.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3. </a:t>
            </a:r>
            <a:r>
              <a:rPr lang="en-US" sz="2400" b="1" dirty="0" smtClean="0"/>
              <a:t>Daily Transaction Register(2/2)</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032616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8490" y="852417"/>
            <a:ext cx="1051150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68490" y="1187356"/>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ectangle 8"/>
          <p:cNvSpPr/>
          <p:nvPr/>
        </p:nvSpPr>
        <p:spPr>
          <a:xfrm>
            <a:off x="406400" y="6248256"/>
            <a:ext cx="11535391" cy="369332"/>
          </a:xfrm>
          <a:prstGeom prst="rect">
            <a:avLst/>
          </a:prstGeom>
        </p:spPr>
        <p:txBody>
          <a:bodyPr wrap="square">
            <a:spAutoFit/>
          </a:bodyPr>
          <a:lstStyle/>
          <a:p>
            <a:r>
              <a:rPr lang="en-US" dirty="0"/>
              <a:t>To list down the list of documents pending for GRN at JC</a:t>
            </a:r>
            <a:endParaRPr lang="en-IN" dirty="0"/>
          </a:p>
        </p:txBody>
      </p:sp>
      <p:sp>
        <p:nvSpPr>
          <p:cNvPr id="10"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4. Pending GRN Report</a:t>
            </a:r>
            <a:r>
              <a:rPr lang="en-US" sz="2400" b="1" dirty="0" smtClean="0"/>
              <a:t>(1/4)</a:t>
            </a:r>
            <a:endParaRPr lang="en-US" sz="2400" b="1" dirty="0"/>
          </a:p>
        </p:txBody>
      </p:sp>
      <p:sp>
        <p:nvSpPr>
          <p:cNvPr id="11" name="Rounded Rectangle 10"/>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598630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1615492" y="777674"/>
            <a:ext cx="9098236" cy="4680000"/>
            <a:chOff x="1054100" y="858799"/>
            <a:chExt cx="9098236" cy="4680000"/>
          </a:xfrm>
        </p:grpSpPr>
        <p:pic>
          <p:nvPicPr>
            <p:cNvPr id="5" name="Picture 4"/>
            <p:cNvPicPr>
              <a:picLocks noChangeAspect="1"/>
            </p:cNvPicPr>
            <p:nvPr/>
          </p:nvPicPr>
          <p:blipFill>
            <a:blip r:embed="rId2"/>
            <a:stretch>
              <a:fillRect/>
            </a:stretch>
          </p:blipFill>
          <p:spPr>
            <a:xfrm>
              <a:off x="1054100" y="858799"/>
              <a:ext cx="9098236" cy="4680000"/>
            </a:xfrm>
            <a:prstGeom prst="rect">
              <a:avLst/>
            </a:prstGeom>
          </p:spPr>
        </p:pic>
        <p:sp>
          <p:nvSpPr>
            <p:cNvPr id="6" name="Rounded Rectangle 5"/>
            <p:cNvSpPr/>
            <p:nvPr/>
          </p:nvSpPr>
          <p:spPr>
            <a:xfrm>
              <a:off x="2120810" y="1208565"/>
              <a:ext cx="2369303"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Oval 6"/>
            <p:cNvSpPr/>
            <p:nvPr/>
          </p:nvSpPr>
          <p:spPr>
            <a:xfrm>
              <a:off x="2120810" y="1208565"/>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8" name="Rounded Rectangle 7"/>
            <p:cNvSpPr/>
            <p:nvPr/>
          </p:nvSpPr>
          <p:spPr>
            <a:xfrm>
              <a:off x="5556823" y="1207870"/>
              <a:ext cx="2014461"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7216442" y="1206735"/>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grpSp>
      <p:sp>
        <p:nvSpPr>
          <p:cNvPr id="10" name="Rounded Rectangle 9"/>
          <p:cNvSpPr/>
          <p:nvPr/>
        </p:nvSpPr>
        <p:spPr>
          <a:xfrm>
            <a:off x="252849" y="5538799"/>
            <a:ext cx="11823523" cy="115023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a:off x="425099" y="5634905"/>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2" name="TextBox 11"/>
          <p:cNvSpPr txBox="1"/>
          <p:nvPr/>
        </p:nvSpPr>
        <p:spPr>
          <a:xfrm>
            <a:off x="821140" y="5589929"/>
            <a:ext cx="10897208" cy="307777"/>
          </a:xfrm>
          <a:prstGeom prst="rect">
            <a:avLst/>
          </a:prstGeom>
          <a:noFill/>
        </p:spPr>
        <p:txBody>
          <a:bodyPr wrap="square" rtlCol="0">
            <a:spAutoFit/>
          </a:bodyPr>
          <a:lstStyle/>
          <a:p>
            <a:r>
              <a:rPr lang="en-IN" sz="1400" dirty="0" smtClean="0"/>
              <a:t>PO is either entered manually or selected from the list as in earlier slide</a:t>
            </a:r>
            <a:endParaRPr lang="en-IN" sz="1400" dirty="0"/>
          </a:p>
        </p:txBody>
      </p:sp>
      <p:sp>
        <p:nvSpPr>
          <p:cNvPr id="13" name="Oval 12"/>
          <p:cNvSpPr/>
          <p:nvPr/>
        </p:nvSpPr>
        <p:spPr>
          <a:xfrm>
            <a:off x="431800" y="620719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4" name="TextBox 13"/>
          <p:cNvSpPr txBox="1"/>
          <p:nvPr/>
        </p:nvSpPr>
        <p:spPr>
          <a:xfrm>
            <a:off x="827841" y="6162217"/>
            <a:ext cx="10897208" cy="307777"/>
          </a:xfrm>
          <a:prstGeom prst="rect">
            <a:avLst/>
          </a:prstGeom>
          <a:noFill/>
        </p:spPr>
        <p:txBody>
          <a:bodyPr wrap="square" rtlCol="0">
            <a:spAutoFit/>
          </a:bodyPr>
          <a:lstStyle/>
          <a:p>
            <a:r>
              <a:rPr lang="en-IN" sz="1400" dirty="0" smtClean="0"/>
              <a:t>Click on display to see the order details  </a:t>
            </a:r>
            <a:endParaRPr lang="en-IN" sz="1400" dirty="0"/>
          </a:p>
        </p:txBody>
      </p:sp>
      <p:sp>
        <p:nvSpPr>
          <p:cNvPr id="17" name="Text Placeholder 3"/>
          <p:cNvSpPr>
            <a:spLocks noGrp="1"/>
          </p:cNvSpPr>
          <p:nvPr>
            <p:ph type="body" sz="quarter" idx="10"/>
          </p:nvPr>
        </p:nvSpPr>
        <p:spPr>
          <a:xfrm>
            <a:off x="406400" y="163772"/>
            <a:ext cx="10769600" cy="518615"/>
          </a:xfrm>
        </p:spPr>
        <p:txBody>
          <a:bodyPr>
            <a:normAutofit/>
          </a:bodyPr>
          <a:lstStyle/>
          <a:p>
            <a:r>
              <a:rPr lang="en-IN" sz="2400" dirty="0"/>
              <a:t>1. Purchase Order </a:t>
            </a:r>
            <a:r>
              <a:rPr lang="en-IN" sz="2400" dirty="0" smtClean="0"/>
              <a:t>Display(4/5)</a:t>
            </a:r>
            <a:endParaRPr lang="en-IN" sz="2400" dirty="0"/>
          </a:p>
          <a:p>
            <a:endParaRPr lang="en-IN" sz="2400" dirty="0"/>
          </a:p>
        </p:txBody>
      </p:sp>
      <p:sp>
        <p:nvSpPr>
          <p:cNvPr id="20" name="Rounded Rectangle 1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21" name="Rounded Rectangle 2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72491008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61803" y="992590"/>
            <a:ext cx="9077325" cy="43815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the date range for viewing the pending GRN transactions. Tick on pending GRN to view the same</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4. Pending GRN Report</a:t>
            </a:r>
            <a:r>
              <a:rPr lang="en-US" sz="2400" b="1" dirty="0" smtClean="0"/>
              <a:t>(2/4)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2825468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11632" y="1041779"/>
            <a:ext cx="9086850" cy="44196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646331"/>
          </a:xfrm>
          <a:prstGeom prst="rect">
            <a:avLst/>
          </a:prstGeom>
        </p:spPr>
        <p:txBody>
          <a:bodyPr wrap="square">
            <a:spAutoFit/>
          </a:bodyPr>
          <a:lstStyle/>
          <a:p>
            <a:r>
              <a:rPr lang="en-IN" dirty="0" smtClean="0"/>
              <a:t>Report listing all pending GRN cases for given supplying site. Click on the icon on right if one wish to view the details. </a:t>
            </a:r>
            <a:endParaRPr lang="en-IN" dirty="0"/>
          </a:p>
        </p:txBody>
      </p:sp>
      <p:sp>
        <p:nvSpPr>
          <p:cNvPr id="7" name="Rounded Rectangle 6"/>
          <p:cNvSpPr/>
          <p:nvPr/>
        </p:nvSpPr>
        <p:spPr>
          <a:xfrm>
            <a:off x="9144758" y="2063708"/>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4. Pending GRN Report</a:t>
            </a:r>
            <a:r>
              <a:rPr lang="en-US" sz="2400" b="1" dirty="0" smtClean="0"/>
              <a:t>(3/4)</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9792531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47812" y="1238250"/>
            <a:ext cx="9096375" cy="43815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More details of the selected pending GRN transaction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4. Pending GRN Report</a:t>
            </a:r>
            <a:r>
              <a:rPr lang="en-US" sz="2400" b="1" dirty="0" smtClean="0"/>
              <a:t>(4/4)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060873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7346" y="847014"/>
            <a:ext cx="1050000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207346" y="1269242"/>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US" dirty="0"/>
              <a:t>Allows to print the Movement relevant documents at JC</a:t>
            </a:r>
            <a:endParaRPr lang="en-IN" dirty="0"/>
          </a:p>
        </p:txBody>
      </p:sp>
      <p:sp>
        <p:nvSpPr>
          <p:cNvPr id="9"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5</a:t>
            </a:r>
            <a:r>
              <a:rPr lang="en-IN" sz="2400" b="1" dirty="0" smtClean="0"/>
              <a:t>. Print Material Document</a:t>
            </a:r>
            <a:r>
              <a:rPr lang="en-US" sz="2400" b="1" dirty="0" smtClean="0"/>
              <a:t>(1/3)</a:t>
            </a:r>
            <a:endParaRPr lang="en-US" sz="2400" b="1"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15900283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69296" y="878432"/>
            <a:ext cx="9815186"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IN" dirty="0" smtClean="0"/>
              <a:t>Enter article document which one wish to print – </a:t>
            </a:r>
            <a:r>
              <a:rPr lang="en-IN" dirty="0" err="1" smtClean="0"/>
              <a:t>eg</a:t>
            </a:r>
            <a:r>
              <a:rPr lang="en-IN" dirty="0" smtClean="0"/>
              <a:t>. 5000015009</a:t>
            </a:r>
            <a:endParaRPr lang="en-IN" dirty="0"/>
          </a:p>
        </p:txBody>
      </p:sp>
      <p:sp>
        <p:nvSpPr>
          <p:cNvPr id="9"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5</a:t>
            </a:r>
            <a:r>
              <a:rPr lang="en-IN" sz="2400" b="1" dirty="0" smtClean="0"/>
              <a:t>. Print Material Document</a:t>
            </a:r>
            <a:r>
              <a:rPr lang="en-US" sz="2400" b="1" dirty="0" smtClean="0"/>
              <a:t>(2/3)</a:t>
            </a:r>
            <a:endParaRPr lang="en-US" sz="2400" b="1"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481531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8400" y="898762"/>
            <a:ext cx="7591425" cy="5524500"/>
          </a:xfrm>
          <a:prstGeom prst="rect">
            <a:avLst/>
          </a:prstGeom>
        </p:spPr>
      </p:pic>
      <p:sp>
        <p:nvSpPr>
          <p:cNvPr id="5"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5</a:t>
            </a:r>
            <a:r>
              <a:rPr lang="en-IN" sz="2400" b="1" dirty="0" smtClean="0"/>
              <a:t>. Print Material Document</a:t>
            </a:r>
            <a:r>
              <a:rPr lang="en-US" sz="2400" b="1" dirty="0" smtClean="0"/>
              <a:t>(3/3)</a:t>
            </a:r>
            <a:endParaRPr lang="en-US" sz="2400" b="1" dirty="0"/>
          </a:p>
        </p:txBody>
      </p:sp>
      <p:sp>
        <p:nvSpPr>
          <p:cNvPr id="6" name="Rounded Rectangle 5"/>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11939962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05039" y="809552"/>
            <a:ext cx="1047096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US" dirty="0"/>
              <a:t>To display details of stock transfer order created by JC</a:t>
            </a:r>
            <a:endParaRPr lang="en-IN" dirty="0"/>
          </a:p>
        </p:txBody>
      </p:sp>
      <p:sp>
        <p:nvSpPr>
          <p:cNvPr id="8" name="Rounded Rectangle 7"/>
          <p:cNvSpPr/>
          <p:nvPr/>
        </p:nvSpPr>
        <p:spPr>
          <a:xfrm>
            <a:off x="2157953" y="1074251"/>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(1/6)</a:t>
            </a:r>
            <a:endParaRPr lang="en-US" sz="2400" b="1"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89938593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92924" y="914826"/>
            <a:ext cx="9105900" cy="440055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Either enter the PO number of click on the icon the select the date range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(2/6)</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78102575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7812" y="1200150"/>
            <a:ext cx="9096375" cy="445770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Enter the date range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(3/6)</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9640556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8287" y="1233487"/>
            <a:ext cx="9115425" cy="439102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the relevant PO which you wish to view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(4/6)</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882278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a:t>1. Purchase Order </a:t>
            </a:r>
            <a:r>
              <a:rPr lang="en-IN" sz="2400" dirty="0" smtClean="0"/>
              <a:t>Display(5/5)</a:t>
            </a:r>
            <a:endParaRPr lang="en-IN" sz="2400" dirty="0"/>
          </a:p>
          <a:p>
            <a:endParaRPr lang="en-IN" sz="2400" dirty="0"/>
          </a:p>
        </p:txBody>
      </p:sp>
      <p:pic>
        <p:nvPicPr>
          <p:cNvPr id="7" name="Picture 6"/>
          <p:cNvPicPr>
            <a:picLocks noChangeAspect="1"/>
          </p:cNvPicPr>
          <p:nvPr/>
        </p:nvPicPr>
        <p:blipFill>
          <a:blip r:embed="rId2"/>
          <a:stretch>
            <a:fillRect/>
          </a:stretch>
        </p:blipFill>
        <p:spPr>
          <a:xfrm>
            <a:off x="406400" y="1026994"/>
            <a:ext cx="5374263" cy="2698845"/>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6119076" y="1026994"/>
            <a:ext cx="5278959" cy="2698845"/>
          </a:xfrm>
          <a:prstGeom prst="rect">
            <a:avLst/>
          </a:prstGeom>
          <a:ln>
            <a:noFill/>
          </a:ln>
          <a:effectLst>
            <a:outerShdw blurRad="292100" dist="139700" dir="2700000" algn="tl" rotWithShape="0">
              <a:srgbClr val="333333">
                <a:alpha val="65000"/>
              </a:srgbClr>
            </a:outerShdw>
          </a:effectLst>
        </p:spPr>
      </p:pic>
      <p:sp>
        <p:nvSpPr>
          <p:cNvPr id="2" name="Rounded Rectangle 1"/>
          <p:cNvSpPr/>
          <p:nvPr/>
        </p:nvSpPr>
        <p:spPr>
          <a:xfrm>
            <a:off x="204716" y="1733266"/>
            <a:ext cx="5575947" cy="40943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 name="Straight Arrow Connector 4"/>
          <p:cNvCxnSpPr>
            <a:stCxn id="2" idx="3"/>
          </p:cNvCxnSpPr>
          <p:nvPr/>
        </p:nvCxnSpPr>
        <p:spPr>
          <a:xfrm flipV="1">
            <a:off x="5780663" y="1937982"/>
            <a:ext cx="33841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227449" y="4615747"/>
            <a:ext cx="11823523" cy="91159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smtClean="0">
                <a:solidFill>
                  <a:schemeClr val="tx1"/>
                </a:solidFill>
              </a:rPr>
              <a:t>User can click on any of the line item in order details for more details of order line item</a:t>
            </a:r>
            <a:endParaRPr lang="en-IN" sz="1400" dirty="0">
              <a:solidFill>
                <a:schemeClr val="tx1"/>
              </a:solidFill>
            </a:endParaRPr>
          </a:p>
        </p:txBody>
      </p:sp>
      <p:sp>
        <p:nvSpPr>
          <p:cNvPr id="12" name="Rounded Rectangle 11"/>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3" name="Rounded Rectangle 1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87732505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52575" y="1209675"/>
            <a:ext cx="9086850" cy="443865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Displays the PO details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(5/6)</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9501151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538287" y="1223962"/>
            <a:ext cx="9115425" cy="441007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PO details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6. Display Stock Transport Order</a:t>
            </a:r>
            <a:r>
              <a:rPr lang="en-US" sz="2400" b="1" dirty="0" smtClean="0"/>
              <a:t>(6/6)</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2492034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IN" dirty="0" smtClean="0"/>
              <a:t>Additional Processes</a:t>
            </a:r>
            <a:endParaRPr lang="en-IN" dirty="0"/>
          </a:p>
        </p:txBody>
      </p:sp>
      <p:sp>
        <p:nvSpPr>
          <p:cNvPr id="3" name="Text Placeholder 2"/>
          <p:cNvSpPr>
            <a:spLocks noGrp="1"/>
          </p:cNvSpPr>
          <p:nvPr>
            <p:ph type="body" sz="quarter" idx="14"/>
          </p:nvPr>
        </p:nvSpPr>
        <p:spPr>
          <a:xfrm>
            <a:off x="304800" y="3701955"/>
            <a:ext cx="10668000" cy="457200"/>
          </a:xfrm>
        </p:spPr>
        <p:txBody>
          <a:bodyPr>
            <a:noAutofit/>
          </a:bodyPr>
          <a:lstStyle/>
          <a:p>
            <a:pPr>
              <a:buFont typeface="+mj-lt"/>
              <a:buAutoNum type="arabicPeriod"/>
            </a:pPr>
            <a:r>
              <a:rPr lang="en-US" sz="1600" dirty="0" smtClean="0"/>
              <a:t>Application </a:t>
            </a:r>
            <a:r>
              <a:rPr lang="en-US" sz="1600" dirty="0"/>
              <a:t>for changing site user    </a:t>
            </a:r>
          </a:p>
          <a:p>
            <a:pPr>
              <a:buFont typeface="+mj-lt"/>
              <a:buAutoNum type="arabicPeriod"/>
            </a:pPr>
            <a:r>
              <a:rPr lang="en-US" sz="1600" dirty="0"/>
              <a:t>Non Valuated Inventory Upload </a:t>
            </a:r>
          </a:p>
          <a:p>
            <a:pPr>
              <a:buFont typeface="+mj-lt"/>
              <a:buAutoNum type="arabicPeriod"/>
            </a:pPr>
            <a:r>
              <a:rPr lang="en-US" sz="1600" dirty="0"/>
              <a:t>Service Entry Sheet</a:t>
            </a:r>
          </a:p>
          <a:p>
            <a:pPr>
              <a:buFont typeface="+mj-lt"/>
              <a:buAutoNum type="arabicPeriod"/>
            </a:pPr>
            <a:endParaRPr lang="en-IN" sz="1600" dirty="0"/>
          </a:p>
        </p:txBody>
      </p:sp>
    </p:spTree>
    <p:extLst>
      <p:ext uri="{BB962C8B-B14F-4D97-AF65-F5344CB8AC3E}">
        <p14:creationId xmlns:p14="http://schemas.microsoft.com/office/powerpoint/2010/main" val="32642098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3362" y="873030"/>
            <a:ext cx="1044484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4114" y="2470246"/>
            <a:ext cx="1677068"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US" dirty="0"/>
              <a:t>Allows JC Manager to change site for JC Executives</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Application for changing site user</a:t>
            </a:r>
            <a:r>
              <a:rPr lang="en-US" sz="2400" b="1" dirty="0" smtClean="0"/>
              <a:t>(1/3)</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Admin</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8838916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470688" y="905940"/>
            <a:ext cx="9086850" cy="439102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Type the executive name whom you wish to transfer to other site</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Application for changing site user</a:t>
            </a:r>
            <a:r>
              <a:rPr lang="en-US" sz="2400" b="1" dirty="0" smtClean="0"/>
              <a:t>(2/3)</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Admin</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1056185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2100" y="1247775"/>
            <a:ext cx="9067800" cy="4362450"/>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Verify and confirm for necessary action</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Application for changing site user</a:t>
            </a:r>
            <a:r>
              <a:rPr lang="en-US" sz="2400" b="1" dirty="0" smtClean="0"/>
              <a:t>(3/3)</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Admin</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815021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182" y="879711"/>
            <a:ext cx="1060643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4655493" y="1269243"/>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US" dirty="0"/>
              <a:t>To upload the initial stock of non valuated articles</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Non Valuated Inventory Upload</a:t>
            </a:r>
            <a:r>
              <a:rPr lang="en-US" sz="2400" b="1" dirty="0" smtClean="0"/>
              <a:t>(1/4)</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03249690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5148" y="974819"/>
            <a:ext cx="9048750" cy="4362450"/>
          </a:xfrm>
          <a:prstGeom prst="rect">
            <a:avLst/>
          </a:prstGeom>
        </p:spPr>
      </p:pic>
      <p:sp>
        <p:nvSpPr>
          <p:cNvPr id="5"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Non Valuated Inventory Upload</a:t>
            </a:r>
            <a:r>
              <a:rPr lang="en-US" sz="2400" b="1" dirty="0" smtClean="0"/>
              <a:t>(2/4)</a:t>
            </a:r>
            <a:endParaRPr lang="en-US" sz="2400" b="1" dirty="0"/>
          </a:p>
        </p:txBody>
      </p:sp>
      <p:sp>
        <p:nvSpPr>
          <p:cNvPr id="6" name="Rounded Rectangle 5"/>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99726520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47229" y="905941"/>
            <a:ext cx="9077325" cy="439102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646331"/>
          </a:xfrm>
          <a:prstGeom prst="rect">
            <a:avLst/>
          </a:prstGeom>
        </p:spPr>
        <p:txBody>
          <a:bodyPr wrap="square">
            <a:spAutoFit/>
          </a:bodyPr>
          <a:lstStyle/>
          <a:p>
            <a:r>
              <a:rPr lang="en-IN" dirty="0" smtClean="0"/>
              <a:t>1. Scan the serial no of the article. 2. View the article detail 3. Select the storage location 4. Key-in the reason 5. Click on Submit to process the transaction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Non Valuated Inventory Upload</a:t>
            </a:r>
            <a:r>
              <a:rPr lang="en-US" sz="2400" b="1" dirty="0" smtClean="0"/>
              <a:t>(3/4)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1806601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66862" y="1204912"/>
            <a:ext cx="9058275" cy="444817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Transaction completed successfully</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Non Valuated Inventory Upload</a:t>
            </a:r>
            <a:r>
              <a:rPr lang="en-US" sz="2400" b="1" dirty="0" smtClean="0"/>
              <a:t>(4/4)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52572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2565399"/>
            <a:ext cx="10668000" cy="457200"/>
          </a:xfrm>
        </p:spPr>
        <p:txBody>
          <a:bodyPr>
            <a:normAutofit fontScale="92500" lnSpcReduction="10000"/>
          </a:bodyPr>
          <a:lstStyle/>
          <a:p>
            <a:r>
              <a:rPr lang="en-IN" dirty="0" smtClean="0"/>
              <a:t>Inbound Movements</a:t>
            </a:r>
            <a:endParaRPr lang="en-IN" dirty="0"/>
          </a:p>
        </p:txBody>
      </p:sp>
      <p:sp>
        <p:nvSpPr>
          <p:cNvPr id="3" name="Text Placeholder 2"/>
          <p:cNvSpPr>
            <a:spLocks noGrp="1"/>
          </p:cNvSpPr>
          <p:nvPr>
            <p:ph type="body" sz="quarter" idx="14"/>
          </p:nvPr>
        </p:nvSpPr>
        <p:spPr>
          <a:xfrm>
            <a:off x="304800" y="2920999"/>
            <a:ext cx="10668000" cy="1402307"/>
          </a:xfrm>
        </p:spPr>
        <p:txBody>
          <a:bodyPr>
            <a:normAutofit/>
          </a:bodyPr>
          <a:lstStyle/>
          <a:p>
            <a:pPr>
              <a:buAutoNum type="arabicPeriod"/>
            </a:pPr>
            <a:r>
              <a:rPr lang="en-US" sz="1600" dirty="0" smtClean="0"/>
              <a:t>Material Receipt</a:t>
            </a:r>
            <a:endParaRPr lang="en-US" sz="1600" dirty="0"/>
          </a:p>
        </p:txBody>
      </p:sp>
    </p:spTree>
    <p:extLst>
      <p:ext uri="{BB962C8B-B14F-4D97-AF65-F5344CB8AC3E}">
        <p14:creationId xmlns:p14="http://schemas.microsoft.com/office/powerpoint/2010/main" val="3975985032"/>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6852" y="912410"/>
            <a:ext cx="10775172"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176852" y="2691830"/>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US" dirty="0"/>
              <a:t>To create a service order for required services within JC</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Service Entry Sheet</a:t>
            </a:r>
            <a:r>
              <a:rPr lang="en-US" sz="2400" b="1" dirty="0" smtClean="0"/>
              <a:t>(1/4)</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60146406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406400" y="1006664"/>
            <a:ext cx="10963275" cy="5581650"/>
          </a:xfrm>
          <a:prstGeom prst="rect">
            <a:avLst/>
          </a:prstGeom>
        </p:spPr>
      </p:pic>
      <p:sp>
        <p:nvSpPr>
          <p:cNvPr id="5"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Service Entry Sheet</a:t>
            </a:r>
            <a:r>
              <a:rPr lang="en-US" sz="2400" b="1" dirty="0" smtClean="0"/>
              <a:t>(2/4)</a:t>
            </a:r>
            <a:endParaRPr lang="en-US" sz="2400" b="1" dirty="0"/>
          </a:p>
        </p:txBody>
      </p:sp>
      <p:sp>
        <p:nvSpPr>
          <p:cNvPr id="6" name="Rounded Rectangle 5"/>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9139125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03755" y="990600"/>
            <a:ext cx="999325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Service Entry Sheet</a:t>
            </a:r>
            <a:r>
              <a:rPr lang="en-US" sz="2400" b="1" dirty="0" smtClean="0"/>
              <a:t>(3/4)</a:t>
            </a:r>
            <a:endParaRPr lang="en-US" sz="2400" b="1" dirty="0"/>
          </a:p>
        </p:txBody>
      </p:sp>
      <p:sp>
        <p:nvSpPr>
          <p:cNvPr id="6" name="Rounded Rectangle 5"/>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19268350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19492" y="777666"/>
            <a:ext cx="10753016" cy="6045620"/>
          </a:xfrm>
          <a:prstGeom prst="rect">
            <a:avLst/>
          </a:prstGeom>
        </p:spPr>
      </p:pic>
      <p:sp>
        <p:nvSpPr>
          <p:cNvPr id="5"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Service Entry Sheet</a:t>
            </a:r>
            <a:r>
              <a:rPr lang="en-US" sz="2400" b="1" dirty="0" smtClean="0"/>
              <a:t>(4/4)</a:t>
            </a:r>
            <a:endParaRPr lang="en-US" sz="2400" b="1" dirty="0"/>
          </a:p>
        </p:txBody>
      </p:sp>
      <p:sp>
        <p:nvSpPr>
          <p:cNvPr id="6" name="Rounded Rectangle 5"/>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1372917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IN" dirty="0" smtClean="0"/>
              <a:t>Server Agnostics Transportation Process</a:t>
            </a:r>
            <a:endParaRPr lang="en-IN" dirty="0"/>
          </a:p>
        </p:txBody>
      </p:sp>
      <p:sp>
        <p:nvSpPr>
          <p:cNvPr id="3" name="Text Placeholder 2"/>
          <p:cNvSpPr>
            <a:spLocks noGrp="1"/>
          </p:cNvSpPr>
          <p:nvPr>
            <p:ph type="body" sz="quarter" idx="14"/>
          </p:nvPr>
        </p:nvSpPr>
        <p:spPr>
          <a:xfrm>
            <a:off x="304800" y="3729251"/>
            <a:ext cx="10668000" cy="457200"/>
          </a:xfrm>
        </p:spPr>
        <p:txBody>
          <a:bodyPr>
            <a:noAutofit/>
          </a:bodyPr>
          <a:lstStyle/>
          <a:p>
            <a:pPr>
              <a:buFont typeface="+mj-lt"/>
              <a:buAutoNum type="arabicPeriod"/>
            </a:pPr>
            <a:r>
              <a:rPr lang="en-US" sz="1600" dirty="0" smtClean="0"/>
              <a:t>Vehicle </a:t>
            </a:r>
            <a:r>
              <a:rPr lang="en-US" sz="1600" dirty="0"/>
              <a:t>/ courier / biker register (IN/OUT)</a:t>
            </a:r>
          </a:p>
          <a:p>
            <a:pPr>
              <a:buFont typeface="+mj-lt"/>
              <a:buAutoNum type="arabicPeriod"/>
            </a:pPr>
            <a:r>
              <a:rPr lang="en-US" sz="1600" dirty="0"/>
              <a:t>Transportation Scheduling</a:t>
            </a:r>
          </a:p>
          <a:p>
            <a:pPr>
              <a:buFont typeface="+mj-lt"/>
              <a:buAutoNum type="arabicPeriod"/>
            </a:pPr>
            <a:r>
              <a:rPr lang="en-US" sz="1600" dirty="0"/>
              <a:t>Transportation Execution</a:t>
            </a:r>
          </a:p>
          <a:p>
            <a:pPr>
              <a:buFont typeface="+mj-lt"/>
              <a:buAutoNum type="arabicPeriod"/>
            </a:pPr>
            <a:endParaRPr lang="en-IN" sz="1600" dirty="0"/>
          </a:p>
        </p:txBody>
      </p:sp>
    </p:spTree>
    <p:extLst>
      <p:ext uri="{BB962C8B-B14F-4D97-AF65-F5344CB8AC3E}">
        <p14:creationId xmlns:p14="http://schemas.microsoft.com/office/powerpoint/2010/main" val="290521201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9606" y="883194"/>
            <a:ext cx="998587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3" name="Rectangle 2"/>
          <p:cNvSpPr/>
          <p:nvPr/>
        </p:nvSpPr>
        <p:spPr>
          <a:xfrm>
            <a:off x="406399" y="6201910"/>
            <a:ext cx="11521743" cy="646331"/>
          </a:xfrm>
          <a:prstGeom prst="rect">
            <a:avLst/>
          </a:prstGeom>
        </p:spPr>
        <p:txBody>
          <a:bodyPr wrap="square">
            <a:spAutoFit/>
          </a:bodyPr>
          <a:lstStyle/>
          <a:p>
            <a:r>
              <a:rPr lang="en-IN" dirty="0"/>
              <a:t>Allow to capture details of a </a:t>
            </a:r>
            <a:r>
              <a:rPr lang="en-IN" dirty="0" smtClean="0"/>
              <a:t>vehicle </a:t>
            </a:r>
            <a:r>
              <a:rPr lang="en-IN" dirty="0"/>
              <a:t>coming inside JC at site. Allow to capture details of a </a:t>
            </a:r>
            <a:r>
              <a:rPr lang="en-IN" dirty="0" err="1"/>
              <a:t>vehical</a:t>
            </a:r>
            <a:r>
              <a:rPr lang="en-IN" dirty="0"/>
              <a:t> </a:t>
            </a:r>
            <a:r>
              <a:rPr lang="en-IN" dirty="0" err="1"/>
              <a:t>Goinig</a:t>
            </a:r>
            <a:r>
              <a:rPr lang="en-IN" dirty="0"/>
              <a:t> Outside at JC site</a:t>
            </a:r>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(1/9)</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53006017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29731" y="1080448"/>
            <a:ext cx="10210909"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Capture the mode of transport and vehicle details in prescribed format</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(2/9)</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94313183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116084" y="968991"/>
            <a:ext cx="1035219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the mode of transport – here Road bike</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(3/9)</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1352920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4450" y="1015629"/>
            <a:ext cx="11119289"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Enter details and click on Create VRN button </a:t>
            </a:r>
            <a:endParaRPr lang="en-IN" dirty="0"/>
          </a:p>
        </p:txBody>
      </p:sp>
      <p:sp>
        <p:nvSpPr>
          <p:cNvPr id="7" name="Rounded Rectangle 6"/>
          <p:cNvSpPr/>
          <p:nvPr/>
        </p:nvSpPr>
        <p:spPr>
          <a:xfrm>
            <a:off x="10714675" y="5594656"/>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(4/9)</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23063523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70912" y="933009"/>
            <a:ext cx="10295906" cy="5231525"/>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VRN created successfully</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(5/9)</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835528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a:t>1</a:t>
            </a:r>
            <a:r>
              <a:rPr lang="en-IN" sz="2400" dirty="0" smtClean="0"/>
              <a:t>. Material Receipt(1/7)</a:t>
            </a:r>
            <a:endParaRPr lang="en-IN" sz="2400" dirty="0"/>
          </a:p>
        </p:txBody>
      </p:sp>
      <p:pic>
        <p:nvPicPr>
          <p:cNvPr id="6" name="Picture 5"/>
          <p:cNvPicPr>
            <a:picLocks noChangeAspect="1"/>
          </p:cNvPicPr>
          <p:nvPr/>
        </p:nvPicPr>
        <p:blipFill>
          <a:blip r:embed="rId2"/>
          <a:stretch>
            <a:fillRect/>
          </a:stretch>
        </p:blipFill>
        <p:spPr>
          <a:xfrm>
            <a:off x="890137" y="1132811"/>
            <a:ext cx="9802125" cy="4626544"/>
          </a:xfrm>
          <a:prstGeom prst="rect">
            <a:avLst/>
          </a:prstGeom>
          <a:ln>
            <a:noFill/>
          </a:ln>
          <a:effectLst>
            <a:outerShdw blurRad="292100" dist="139700" dir="2700000" algn="tl" rotWithShape="0">
              <a:srgbClr val="333333">
                <a:alpha val="65000"/>
              </a:srgbClr>
            </a:outerShdw>
          </a:effectLst>
        </p:spPr>
      </p:pic>
      <p:sp>
        <p:nvSpPr>
          <p:cNvPr id="7" name="Rounded Rectangle 6"/>
          <p:cNvSpPr/>
          <p:nvPr/>
        </p:nvSpPr>
        <p:spPr>
          <a:xfrm>
            <a:off x="3753134" y="1692322"/>
            <a:ext cx="1610436" cy="163773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Based on the user Role, the menu will be populated with Icons corresponding to Role. For material receipt, click on the icon as highlighted above.</a:t>
            </a:r>
            <a:endParaRPr lang="en-IN" dirty="0">
              <a:solidFill>
                <a:schemeClr val="tx1"/>
              </a:solidFill>
            </a:endParaRPr>
          </a:p>
        </p:txBody>
      </p:sp>
      <p:sp>
        <p:nvSpPr>
          <p:cNvPr id="11" name="Rounded Rectangle 10"/>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2" name="Rounded Rectangle 11"/>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53824767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3" name="Picture 2"/>
          <p:cNvPicPr>
            <a:picLocks noChangeAspect="1"/>
          </p:cNvPicPr>
          <p:nvPr/>
        </p:nvPicPr>
        <p:blipFill>
          <a:blip r:embed="rId2"/>
          <a:stretch>
            <a:fillRect/>
          </a:stretch>
        </p:blipFill>
        <p:spPr>
          <a:xfrm>
            <a:off x="724165" y="932313"/>
            <a:ext cx="1059958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06400" y="6248256"/>
            <a:ext cx="11535391" cy="369332"/>
          </a:xfrm>
          <a:prstGeom prst="rect">
            <a:avLst/>
          </a:prstGeom>
        </p:spPr>
        <p:txBody>
          <a:bodyPr wrap="square">
            <a:spAutoFit/>
          </a:bodyPr>
          <a:lstStyle/>
          <a:p>
            <a:r>
              <a:rPr lang="en-IN" dirty="0"/>
              <a:t>Allow to capture details of a </a:t>
            </a:r>
            <a:r>
              <a:rPr lang="en-IN" dirty="0" smtClean="0"/>
              <a:t>vehicle going outside </a:t>
            </a:r>
            <a:r>
              <a:rPr lang="en-IN" dirty="0"/>
              <a:t>JC site</a:t>
            </a:r>
          </a:p>
        </p:txBody>
      </p:sp>
      <p:sp>
        <p:nvSpPr>
          <p:cNvPr id="9" name="Rounded Rectangle 8"/>
          <p:cNvSpPr/>
          <p:nvPr/>
        </p:nvSpPr>
        <p:spPr>
          <a:xfrm>
            <a:off x="1066132" y="4148920"/>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(6/9)</a:t>
            </a:r>
            <a:endParaRPr lang="en-US" sz="2400" b="1" dirty="0"/>
          </a:p>
        </p:txBody>
      </p:sp>
      <p:sp>
        <p:nvSpPr>
          <p:cNvPr id="12" name="Rounded Rectangle 11"/>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13" name="Rounded Rectangle 12"/>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98366736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8246" y="882485"/>
            <a:ext cx="989775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Enter Vehicle registration number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(7/9)</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542065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82341" y="853554"/>
            <a:ext cx="1094369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Verify and confirm</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(8/9)</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6406797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05321" y="1127785"/>
            <a:ext cx="11115304" cy="5314950"/>
          </a:xfrm>
          <a:prstGeom prst="rect">
            <a:avLst/>
          </a:prstGeom>
        </p:spPr>
      </p:pic>
      <p:sp>
        <p:nvSpPr>
          <p:cNvPr id="6"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1</a:t>
            </a:r>
            <a:r>
              <a:rPr lang="en-IN" sz="2400" b="1" dirty="0" smtClean="0"/>
              <a:t>. Vehicle / Courier / Bike Register (IN/OUT)</a:t>
            </a:r>
            <a:r>
              <a:rPr lang="en-US" sz="2400" b="1" dirty="0" smtClean="0"/>
              <a:t>(9/9)</a:t>
            </a:r>
            <a:endParaRPr lang="en-US" sz="2400" b="1" dirty="0"/>
          </a:p>
        </p:txBody>
      </p:sp>
      <p:sp>
        <p:nvSpPr>
          <p:cNvPr id="7" name="Rounded Rectangle 6"/>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 / SLP</a:t>
            </a:r>
            <a:endParaRPr lang="en-IN" dirty="0">
              <a:solidFill>
                <a:prstClr val="white"/>
              </a:solidFill>
            </a:endParaRPr>
          </a:p>
        </p:txBody>
      </p:sp>
      <p:sp>
        <p:nvSpPr>
          <p:cNvPr id="8" name="Rounded Rectangle 7"/>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649224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10" name="Picture 9"/>
          <p:cNvPicPr>
            <a:picLocks noChangeAspect="1"/>
          </p:cNvPicPr>
          <p:nvPr/>
        </p:nvPicPr>
        <p:blipFill>
          <a:blip r:embed="rId2"/>
          <a:stretch>
            <a:fillRect/>
          </a:stretch>
        </p:blipFill>
        <p:spPr>
          <a:xfrm>
            <a:off x="406400" y="1294534"/>
            <a:ext cx="11372850" cy="4933950"/>
          </a:xfrm>
          <a:prstGeom prst="rect">
            <a:avLst/>
          </a:prstGeom>
        </p:spPr>
      </p:pic>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Rounded Rectangle 6"/>
          <p:cNvSpPr/>
          <p:nvPr/>
        </p:nvSpPr>
        <p:spPr>
          <a:xfrm>
            <a:off x="8435922" y="1828799"/>
            <a:ext cx="1649773" cy="1678675"/>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Transport Scheduling</a:t>
            </a:r>
            <a:r>
              <a:rPr lang="en-US" sz="2400" b="1" dirty="0" smtClean="0"/>
              <a:t>(1/4)</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86806681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096074" y="941696"/>
            <a:ext cx="10483546"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Group the trips as per route </a:t>
            </a:r>
            <a:r>
              <a:rPr lang="en-IN" dirty="0" err="1" smtClean="0"/>
              <a:t>rele</a:t>
            </a:r>
            <a:r>
              <a:rPr lang="en-IN" dirty="0" smtClean="0"/>
              <a:t> </a:t>
            </a:r>
            <a:r>
              <a:rPr lang="en-IN" dirty="0" err="1" smtClean="0"/>
              <a:t>vance</a:t>
            </a:r>
            <a:r>
              <a:rPr lang="en-IN" dirty="0" smtClean="0"/>
              <a:t> into one to process further for execution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Transport Scheduling</a:t>
            </a:r>
            <a:r>
              <a:rPr lang="en-US" sz="2400" b="1" dirty="0" smtClean="0"/>
              <a:t>(2/4)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3466109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878" y="803977"/>
            <a:ext cx="11958452" cy="5293302"/>
          </a:xfrm>
          <a:prstGeom prst="rect">
            <a:avLst/>
          </a:prstGeom>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406400" y="6248256"/>
            <a:ext cx="11535391" cy="369332"/>
          </a:xfrm>
          <a:prstGeom prst="rect">
            <a:avLst/>
          </a:prstGeom>
        </p:spPr>
        <p:txBody>
          <a:bodyPr wrap="square">
            <a:spAutoFit/>
          </a:bodyPr>
          <a:lstStyle/>
          <a:p>
            <a:r>
              <a:rPr lang="en-IN" dirty="0" smtClean="0"/>
              <a:t>Group ID created for the deliveries to be clubbed.</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Transport Scheduling</a:t>
            </a:r>
            <a:r>
              <a:rPr lang="en-US" sz="2400" b="1" dirty="0" smtClean="0"/>
              <a:t>(3/4)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6497243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8753" y="878773"/>
            <a:ext cx="11792198" cy="5264851"/>
          </a:xfrm>
          <a:prstGeom prst="rect">
            <a:avLst/>
          </a:prstGeom>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View the grouped deliveries under the Groups tab</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smtClean="0"/>
              <a:t>2. Transport Scheduling</a:t>
            </a:r>
            <a:r>
              <a:rPr lang="en-US" sz="2400" b="1" dirty="0" smtClean="0"/>
              <a:t>(4/4)</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6998984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2" name="Picture 1"/>
          <p:cNvPicPr>
            <a:picLocks noChangeAspect="1"/>
          </p:cNvPicPr>
          <p:nvPr/>
        </p:nvPicPr>
        <p:blipFill>
          <a:blip r:embed="rId2"/>
          <a:stretch>
            <a:fillRect/>
          </a:stretch>
        </p:blipFill>
        <p:spPr>
          <a:xfrm>
            <a:off x="283569" y="814788"/>
            <a:ext cx="11338297" cy="5303260"/>
          </a:xfrm>
          <a:prstGeom prst="rect">
            <a:avLst/>
          </a:prstGeom>
        </p:spPr>
      </p:pic>
      <p:sp>
        <p:nvSpPr>
          <p:cNvPr id="7" name="Rounded Rectangle 6"/>
          <p:cNvSpPr/>
          <p:nvPr/>
        </p:nvSpPr>
        <p:spPr>
          <a:xfrm>
            <a:off x="7425989" y="4380932"/>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ectangle 8"/>
          <p:cNvSpPr/>
          <p:nvPr/>
        </p:nvSpPr>
        <p:spPr>
          <a:xfrm>
            <a:off x="406400" y="6248256"/>
            <a:ext cx="11535391" cy="369332"/>
          </a:xfrm>
          <a:prstGeom prst="rect">
            <a:avLst/>
          </a:prstGeom>
        </p:spPr>
        <p:txBody>
          <a:bodyPr wrap="square">
            <a:spAutoFit/>
          </a:bodyPr>
          <a:lstStyle/>
          <a:p>
            <a:r>
              <a:rPr lang="en-US" dirty="0"/>
              <a:t>Allows loading of Deliveries grouped during Scheduling</a:t>
            </a:r>
            <a:endParaRPr lang="en-IN" dirty="0"/>
          </a:p>
        </p:txBody>
      </p:sp>
      <p:sp>
        <p:nvSpPr>
          <p:cNvPr id="10"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Transport Execution</a:t>
            </a:r>
            <a:r>
              <a:rPr lang="en-US" sz="2400" b="1" dirty="0" smtClean="0"/>
              <a:t>(1/5)</a:t>
            </a:r>
            <a:endParaRPr lang="en-US" sz="2400" b="1" dirty="0"/>
          </a:p>
        </p:txBody>
      </p:sp>
      <p:sp>
        <p:nvSpPr>
          <p:cNvPr id="12" name="Rounded Rectangle 11"/>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13" name="Rounded Rectangle 12"/>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9082823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2396" y="1150392"/>
            <a:ext cx="11483439" cy="5157355"/>
          </a:xfrm>
          <a:prstGeom prst="rect">
            <a:avLst/>
          </a:prstGeom>
        </p:spPr>
      </p:pic>
      <p:sp>
        <p:nvSpPr>
          <p:cNvPr id="4" name="Rounded Rectangle 3"/>
          <p:cNvSpPr/>
          <p:nvPr/>
        </p:nvSpPr>
        <p:spPr>
          <a:xfrm>
            <a:off x="10714675" y="2404902"/>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06400" y="6248256"/>
            <a:ext cx="11535391" cy="369332"/>
          </a:xfrm>
          <a:prstGeom prst="rect">
            <a:avLst/>
          </a:prstGeom>
        </p:spPr>
        <p:txBody>
          <a:bodyPr wrap="square">
            <a:spAutoFit/>
          </a:bodyPr>
          <a:lstStyle/>
          <a:p>
            <a:r>
              <a:rPr lang="en-IN" dirty="0" smtClean="0"/>
              <a:t>Click on the icon highlighted to proceed with execution of select group of deliveries</a:t>
            </a:r>
            <a:endParaRPr lang="en-IN" dirty="0"/>
          </a:p>
        </p:txBody>
      </p:sp>
      <p:sp>
        <p:nvSpPr>
          <p:cNvPr id="8"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Transport Execution</a:t>
            </a:r>
            <a:r>
              <a:rPr lang="en-US" sz="2400" b="1" dirty="0" smtClean="0"/>
              <a:t>(2/5)</a:t>
            </a:r>
            <a:endParaRPr lang="en-US" sz="2400" b="1"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44420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8093" y="1070070"/>
            <a:ext cx="9117138" cy="4566456"/>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4432960" y="2661313"/>
            <a:ext cx="1610436" cy="163773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Post selection of Material Receipt from Home screen, user needs to select the corresponding tile based on the type of material ( The selected area is for devices(447)). </a:t>
            </a:r>
            <a:endParaRPr lang="en-IN"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Material Receipt(2/7)</a:t>
            </a:r>
            <a:endParaRPr lang="en-IN" sz="2400" dirty="0"/>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73349434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6400" y="968766"/>
            <a:ext cx="1153699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Select option as applicable to proceed with execution – With VRN or Without VRN</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Transport Execution</a:t>
            </a:r>
            <a:r>
              <a:rPr lang="en-US" sz="2400" b="1" dirty="0" smtClean="0"/>
              <a:t>(3/5)</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78784032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99438" y="1016105"/>
            <a:ext cx="11110359"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Enter the details – Docket date, Expected date of delivery, Weight and volume and click on submit </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Transport Execution</a:t>
            </a:r>
            <a:r>
              <a:rPr lang="en-US" sz="2400" b="1" dirty="0" smtClean="0"/>
              <a:t>(4/5)</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5231820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9382" y="1106260"/>
            <a:ext cx="1091368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406400" y="6248256"/>
            <a:ext cx="11535391" cy="369332"/>
          </a:xfrm>
          <a:prstGeom prst="rect">
            <a:avLst/>
          </a:prstGeom>
        </p:spPr>
        <p:txBody>
          <a:bodyPr wrap="square">
            <a:spAutoFit/>
          </a:bodyPr>
          <a:lstStyle/>
          <a:p>
            <a:r>
              <a:rPr lang="en-IN" dirty="0" smtClean="0"/>
              <a:t>Trip created successfully for selected group of deliveries</a:t>
            </a:r>
            <a:endParaRPr lang="en-IN" dirty="0"/>
          </a:p>
        </p:txBody>
      </p:sp>
      <p:sp>
        <p:nvSpPr>
          <p:cNvPr id="7" name="Text Placeholder 3"/>
          <p:cNvSpPr>
            <a:spLocks noGrp="1"/>
          </p:cNvSpPr>
          <p:nvPr>
            <p:ph type="body" sz="quarter" idx="11"/>
          </p:nvPr>
        </p:nvSpPr>
        <p:spPr>
          <a:xfrm>
            <a:off x="406400" y="165508"/>
            <a:ext cx="10780215" cy="685800"/>
          </a:xfrm>
        </p:spPr>
        <p:txBody>
          <a:bodyPr>
            <a:normAutofit/>
          </a:bodyPr>
          <a:lstStyle/>
          <a:p>
            <a:pPr marL="0" indent="0"/>
            <a:r>
              <a:rPr lang="en-IN" sz="2400" b="1" dirty="0"/>
              <a:t>3</a:t>
            </a:r>
            <a:r>
              <a:rPr lang="en-IN" sz="2400" b="1" dirty="0" smtClean="0"/>
              <a:t>. Transport Execution</a:t>
            </a:r>
            <a:r>
              <a:rPr lang="en-US" sz="2400" b="1" dirty="0" smtClean="0"/>
              <a:t>(5/5)</a:t>
            </a:r>
            <a:endParaRPr lang="en-US" sz="2400" b="1"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SLP</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67374674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277504" y="2057400"/>
            <a:ext cx="10668000" cy="457200"/>
          </a:xfrm>
        </p:spPr>
        <p:txBody>
          <a:bodyPr>
            <a:normAutofit fontScale="92500" lnSpcReduction="10000"/>
          </a:bodyPr>
          <a:lstStyle/>
          <a:p>
            <a:r>
              <a:rPr lang="en-US" dirty="0" smtClean="0"/>
              <a:t>Tableau Dashboards and Reports</a:t>
            </a:r>
            <a:endParaRPr lang="en-IN" dirty="0"/>
          </a:p>
        </p:txBody>
      </p:sp>
      <p:sp>
        <p:nvSpPr>
          <p:cNvPr id="6" name="Text Placeholder 2"/>
          <p:cNvSpPr>
            <a:spLocks noGrp="1"/>
          </p:cNvSpPr>
          <p:nvPr>
            <p:ph type="body" sz="quarter" idx="14"/>
          </p:nvPr>
        </p:nvSpPr>
        <p:spPr>
          <a:xfrm>
            <a:off x="304800" y="3729251"/>
            <a:ext cx="10668000" cy="457200"/>
          </a:xfrm>
        </p:spPr>
        <p:txBody>
          <a:bodyPr>
            <a:noAutofit/>
          </a:bodyPr>
          <a:lstStyle/>
          <a:p>
            <a:pPr>
              <a:buFont typeface="+mj-lt"/>
              <a:buAutoNum type="arabicPeriod"/>
            </a:pPr>
            <a:r>
              <a:rPr lang="en-US" sz="1600" dirty="0" smtClean="0"/>
              <a:t>SCM Reports</a:t>
            </a:r>
          </a:p>
          <a:p>
            <a:pPr>
              <a:buFont typeface="+mj-lt"/>
              <a:buAutoNum type="arabicPeriod"/>
            </a:pPr>
            <a:r>
              <a:rPr lang="en-US" sz="1600" dirty="0" smtClean="0"/>
              <a:t>Screenshots of </a:t>
            </a:r>
          </a:p>
          <a:p>
            <a:pPr lvl="1">
              <a:buFont typeface="+mj-lt"/>
              <a:buAutoNum type="arabicPeriod"/>
            </a:pPr>
            <a:r>
              <a:rPr lang="en-US" sz="1600" dirty="0" smtClean="0"/>
              <a:t>STO Performance Matrix</a:t>
            </a:r>
          </a:p>
          <a:p>
            <a:pPr lvl="1">
              <a:buFont typeface="+mj-lt"/>
              <a:buAutoNum type="arabicPeriod"/>
            </a:pPr>
            <a:r>
              <a:rPr lang="en-US" sz="1600" dirty="0" smtClean="0"/>
              <a:t>Stock Transfer Order Tracking</a:t>
            </a:r>
          </a:p>
          <a:p>
            <a:pPr lvl="1">
              <a:buFont typeface="+mj-lt"/>
              <a:buAutoNum type="arabicPeriod"/>
            </a:pPr>
            <a:r>
              <a:rPr lang="en-US" sz="1600" dirty="0" smtClean="0"/>
              <a:t>Inventory FIFO Ageing</a:t>
            </a:r>
          </a:p>
          <a:p>
            <a:pPr lvl="1">
              <a:buFont typeface="+mj-lt"/>
              <a:buAutoNum type="arabicPeriod"/>
            </a:pPr>
            <a:r>
              <a:rPr lang="en-US" sz="1600" dirty="0" smtClean="0"/>
              <a:t>GRN Pending</a:t>
            </a:r>
          </a:p>
          <a:p>
            <a:pPr lvl="1">
              <a:buFont typeface="+mj-lt"/>
              <a:buAutoNum type="arabicPeriod"/>
            </a:pPr>
            <a:r>
              <a:rPr lang="en-US" sz="1600" dirty="0" smtClean="0"/>
              <a:t>Server Wise Ageing Summary</a:t>
            </a:r>
          </a:p>
          <a:p>
            <a:pPr>
              <a:buFont typeface="+mj-lt"/>
              <a:buAutoNum type="arabicPeriod"/>
            </a:pPr>
            <a:endParaRPr lang="en-IN" sz="1600" dirty="0"/>
          </a:p>
        </p:txBody>
      </p:sp>
    </p:spTree>
    <p:extLst>
      <p:ext uri="{BB962C8B-B14F-4D97-AF65-F5344CB8AC3E}">
        <p14:creationId xmlns:p14="http://schemas.microsoft.com/office/powerpoint/2010/main" val="368244735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248643118"/>
              </p:ext>
            </p:extLst>
          </p:nvPr>
        </p:nvGraphicFramePr>
        <p:xfrm>
          <a:off x="724364" y="1145957"/>
          <a:ext cx="8214919" cy="3901440"/>
        </p:xfrm>
        <a:graphic>
          <a:graphicData uri="http://schemas.openxmlformats.org/drawingml/2006/table">
            <a:tbl>
              <a:tblPr firstRow="1" firstCol="1" bandRow="1"/>
              <a:tblGrid>
                <a:gridCol w="8214919"/>
              </a:tblGrid>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Stock Transfer Order Execution Tracking</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a:effectLst/>
                          <a:latin typeface="Arial" panose="020B0604020202020204" pitchFamily="34" charset="0"/>
                          <a:ea typeface="Calibri" panose="020F0502020204030204" pitchFamily="34" charset="0"/>
                        </a:rPr>
                        <a:t>Sales Order Execution Tracking</a:t>
                      </a:r>
                      <a:endParaRPr lang="en-IN" sz="160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a:effectLst/>
                          <a:latin typeface="Arial" panose="020B0604020202020204" pitchFamily="34" charset="0"/>
                          <a:ea typeface="Calibri" panose="020F0502020204030204" pitchFamily="34" charset="0"/>
                        </a:rPr>
                        <a:t>Stock Movements</a:t>
                      </a:r>
                      <a:endParaRPr lang="en-IN" sz="160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GRN Pending</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Inventory FIFO Ageing</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solidFill>
                            <a:srgbClr val="000000"/>
                          </a:solidFill>
                          <a:effectLst/>
                          <a:latin typeface="Calibri" panose="020F0502020204030204" pitchFamily="34" charset="0"/>
                          <a:ea typeface="Calibri" panose="020F0502020204030204" pitchFamily="34" charset="0"/>
                        </a:rPr>
                        <a:t>CAF SCM Status Summary</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solidFill>
                            <a:srgbClr val="000000"/>
                          </a:solidFill>
                          <a:effectLst/>
                          <a:latin typeface="Calibri" panose="020F0502020204030204" pitchFamily="34" charset="0"/>
                          <a:ea typeface="Calibri" panose="020F0502020204030204" pitchFamily="34" charset="0"/>
                        </a:rPr>
                        <a:t>CAF SCM Detail Report</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solidFill>
                            <a:srgbClr val="000000"/>
                          </a:solidFill>
                          <a:effectLst/>
                          <a:latin typeface="Calibri" panose="020F0502020204030204" pitchFamily="34" charset="0"/>
                          <a:ea typeface="Calibri" panose="020F0502020204030204" pitchFamily="34" charset="0"/>
                        </a:rPr>
                        <a:t>CAF Pick Up Report</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solidFill>
                            <a:srgbClr val="000000"/>
                          </a:solidFill>
                          <a:effectLst/>
                          <a:latin typeface="Calibri" panose="020F0502020204030204" pitchFamily="34" charset="0"/>
                          <a:ea typeface="Calibri" panose="020F0502020204030204" pitchFamily="34" charset="0"/>
                        </a:rPr>
                        <a:t>CAF Inventory Dashboard</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GRN reconciliation report </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STO Performance Dashboard</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Sales Order Performance Dashboard</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Local GRN Tracking Performance Dashboard</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Stock In-Transit  Performance Dashboard</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Sales Order-Status Tracking</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90500">
                <a:tc>
                  <a:txBody>
                    <a:bodyPr/>
                    <a:lstStyle/>
                    <a:p>
                      <a:pPr marL="285750" indent="-285750">
                        <a:spcAft>
                          <a:spcPts val="0"/>
                        </a:spcAft>
                        <a:buFont typeface="Arial" panose="020B0604020202020204" pitchFamily="34" charset="0"/>
                        <a:buChar char="•"/>
                      </a:pPr>
                      <a:r>
                        <a:rPr lang="en-IN" sz="1600" dirty="0">
                          <a:effectLst/>
                          <a:latin typeface="Arial" panose="020B0604020202020204" pitchFamily="34" charset="0"/>
                          <a:ea typeface="Calibri" panose="020F0502020204030204" pitchFamily="34" charset="0"/>
                        </a:rPr>
                        <a:t>Stock Transfer Order Status Tracking</a:t>
                      </a:r>
                      <a:endParaRPr lang="en-IN" sz="1600" dirty="0">
                        <a:effectLst/>
                        <a:latin typeface="Calibri" panose="020F0502020204030204" pitchFamily="34" charset="0"/>
                        <a:ea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0" name="TextBox 9"/>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1</a:t>
            </a:r>
            <a:r>
              <a:rPr lang="en-US" sz="2400" b="1" smtClean="0">
                <a:solidFill>
                  <a:schemeClr val="bg1"/>
                </a:solidFill>
              </a:rPr>
              <a:t>. SCM </a:t>
            </a:r>
            <a:r>
              <a:rPr lang="en-US" sz="2400" b="1" dirty="0" smtClean="0">
                <a:solidFill>
                  <a:schemeClr val="bg1"/>
                </a:solidFill>
              </a:rPr>
              <a:t>Reports</a:t>
            </a:r>
            <a:endParaRPr lang="en-IN" sz="2400" b="1" dirty="0">
              <a:solidFill>
                <a:schemeClr val="bg1"/>
              </a:solidFill>
            </a:endParaRPr>
          </a:p>
        </p:txBody>
      </p:sp>
    </p:spTree>
    <p:extLst>
      <p:ext uri="{BB962C8B-B14F-4D97-AF65-F5344CB8AC3E}">
        <p14:creationId xmlns:p14="http://schemas.microsoft.com/office/powerpoint/2010/main" val="409234877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0168" y="990600"/>
            <a:ext cx="9604688" cy="5400000"/>
          </a:xfrm>
          <a:prstGeom prst="rect">
            <a:avLst/>
          </a:prstGeom>
        </p:spPr>
      </p:pic>
      <p:sp>
        <p:nvSpPr>
          <p:cNvPr id="5" name="TextBox 4"/>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2.1. STO Performance Matrix</a:t>
            </a:r>
            <a:endParaRPr lang="en-IN" sz="2400" b="1" dirty="0">
              <a:solidFill>
                <a:schemeClr val="bg1"/>
              </a:solidFill>
            </a:endParaRPr>
          </a:p>
        </p:txBody>
      </p:sp>
    </p:spTree>
    <p:extLst>
      <p:ext uri="{BB962C8B-B14F-4D97-AF65-F5344CB8AC3E}">
        <p14:creationId xmlns:p14="http://schemas.microsoft.com/office/powerpoint/2010/main" val="129826472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348" y="988351"/>
            <a:ext cx="9847304" cy="5536400"/>
          </a:xfrm>
          <a:prstGeom prst="rect">
            <a:avLst/>
          </a:prstGeom>
        </p:spPr>
      </p:pic>
      <p:sp>
        <p:nvSpPr>
          <p:cNvPr id="5" name="TextBox 4"/>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2.2. Stock Transfer Order Tracking</a:t>
            </a:r>
            <a:endParaRPr lang="en-IN" sz="2400" b="1" dirty="0">
              <a:solidFill>
                <a:schemeClr val="bg1"/>
              </a:solidFill>
            </a:endParaRPr>
          </a:p>
        </p:txBody>
      </p:sp>
    </p:spTree>
    <p:extLst>
      <p:ext uri="{BB962C8B-B14F-4D97-AF65-F5344CB8AC3E}">
        <p14:creationId xmlns:p14="http://schemas.microsoft.com/office/powerpoint/2010/main" val="253844596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3383" y="919060"/>
            <a:ext cx="10045235" cy="5647682"/>
          </a:xfrm>
          <a:prstGeom prst="rect">
            <a:avLst/>
          </a:prstGeom>
        </p:spPr>
      </p:pic>
      <p:sp>
        <p:nvSpPr>
          <p:cNvPr id="5" name="TextBox 4"/>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2.3. Inventory FIFO Ageing</a:t>
            </a:r>
            <a:endParaRPr lang="en-IN" sz="2400" b="1" dirty="0">
              <a:solidFill>
                <a:schemeClr val="bg1"/>
              </a:solidFill>
            </a:endParaRPr>
          </a:p>
        </p:txBody>
      </p:sp>
    </p:spTree>
    <p:extLst>
      <p:ext uri="{BB962C8B-B14F-4D97-AF65-F5344CB8AC3E}">
        <p14:creationId xmlns:p14="http://schemas.microsoft.com/office/powerpoint/2010/main" val="84279211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3383" y="973650"/>
            <a:ext cx="10045235" cy="5647682"/>
          </a:xfrm>
          <a:prstGeom prst="rect">
            <a:avLst/>
          </a:prstGeom>
        </p:spPr>
      </p:pic>
      <p:sp>
        <p:nvSpPr>
          <p:cNvPr id="5" name="TextBox 4"/>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2.4. GRN Pending</a:t>
            </a:r>
            <a:endParaRPr lang="en-IN" sz="2400" b="1" dirty="0">
              <a:solidFill>
                <a:schemeClr val="bg1"/>
              </a:solidFill>
            </a:endParaRPr>
          </a:p>
        </p:txBody>
      </p:sp>
    </p:spTree>
    <p:extLst>
      <p:ext uri="{BB962C8B-B14F-4D97-AF65-F5344CB8AC3E}">
        <p14:creationId xmlns:p14="http://schemas.microsoft.com/office/powerpoint/2010/main" val="36401584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24748" y="949680"/>
            <a:ext cx="9847304" cy="5536400"/>
          </a:xfrm>
          <a:prstGeom prst="rect">
            <a:avLst/>
          </a:prstGeom>
        </p:spPr>
      </p:pic>
      <p:sp>
        <p:nvSpPr>
          <p:cNvPr id="5" name="TextBox 4"/>
          <p:cNvSpPr txBox="1"/>
          <p:nvPr/>
        </p:nvSpPr>
        <p:spPr>
          <a:xfrm>
            <a:off x="696035" y="163773"/>
            <a:ext cx="10931857" cy="461665"/>
          </a:xfrm>
          <a:prstGeom prst="rect">
            <a:avLst/>
          </a:prstGeom>
          <a:noFill/>
        </p:spPr>
        <p:txBody>
          <a:bodyPr wrap="square" rtlCol="0">
            <a:spAutoFit/>
          </a:bodyPr>
          <a:lstStyle/>
          <a:p>
            <a:r>
              <a:rPr lang="en-US" sz="2400" b="1" dirty="0" smtClean="0">
                <a:solidFill>
                  <a:schemeClr val="bg1"/>
                </a:solidFill>
              </a:rPr>
              <a:t>2.1. Server-Wise Ageing Summary</a:t>
            </a:r>
            <a:endParaRPr lang="en-IN" sz="2400" b="1" dirty="0">
              <a:solidFill>
                <a:schemeClr val="bg1"/>
              </a:solidFill>
            </a:endParaRPr>
          </a:p>
        </p:txBody>
      </p:sp>
    </p:spTree>
    <p:extLst>
      <p:ext uri="{BB962C8B-B14F-4D97-AF65-F5344CB8AC3E}">
        <p14:creationId xmlns:p14="http://schemas.microsoft.com/office/powerpoint/2010/main" val="3179922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59012" y="889380"/>
            <a:ext cx="8401849" cy="4251278"/>
          </a:xfrm>
          <a:prstGeom prst="rect">
            <a:avLst/>
          </a:prstGeom>
          <a:ln>
            <a:noFill/>
          </a:ln>
          <a:effectLst>
            <a:outerShdw blurRad="292100" dist="139700" dir="2700000" algn="tl" rotWithShape="0">
              <a:srgbClr val="333333">
                <a:alpha val="65000"/>
              </a:srgbClr>
            </a:outerShdw>
          </a:effectLst>
        </p:spPr>
      </p:pic>
      <p:sp>
        <p:nvSpPr>
          <p:cNvPr id="5" name="Rounded Rectangle 4"/>
          <p:cNvSpPr/>
          <p:nvPr/>
        </p:nvSpPr>
        <p:spPr>
          <a:xfrm>
            <a:off x="127000" y="2823949"/>
            <a:ext cx="2306472" cy="835925"/>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8105768" y="1475097"/>
            <a:ext cx="827342" cy="410570"/>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127000" y="1120256"/>
            <a:ext cx="2306472"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Oval 7"/>
          <p:cNvSpPr/>
          <p:nvPr/>
        </p:nvSpPr>
        <p:spPr>
          <a:xfrm>
            <a:off x="181591" y="1120256"/>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9" name="Oval 8"/>
          <p:cNvSpPr/>
          <p:nvPr/>
        </p:nvSpPr>
        <p:spPr>
          <a:xfrm>
            <a:off x="127000" y="306449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10" name="Oval 9"/>
          <p:cNvSpPr/>
          <p:nvPr/>
        </p:nvSpPr>
        <p:spPr>
          <a:xfrm>
            <a:off x="8164597" y="150296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pic>
        <p:nvPicPr>
          <p:cNvPr id="11" name="Picture 10"/>
          <p:cNvPicPr>
            <a:picLocks noChangeAspect="1"/>
          </p:cNvPicPr>
          <p:nvPr/>
        </p:nvPicPr>
        <p:blipFill rotWithShape="1">
          <a:blip r:embed="rId2"/>
          <a:srcRect t="44837" r="76361" b="34618"/>
          <a:stretch/>
        </p:blipFill>
        <p:spPr>
          <a:xfrm>
            <a:off x="363183" y="5371534"/>
            <a:ext cx="2786524" cy="1225454"/>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359012" y="5513696"/>
            <a:ext cx="7983006" cy="27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359012" y="5793193"/>
            <a:ext cx="7983006" cy="27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359012" y="6058612"/>
            <a:ext cx="7983006" cy="2729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ounded Rectangle 15"/>
          <p:cNvSpPr/>
          <p:nvPr/>
        </p:nvSpPr>
        <p:spPr>
          <a:xfrm>
            <a:off x="9130353" y="889380"/>
            <a:ext cx="2947916" cy="5442187"/>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9302602" y="1366487"/>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8" name="TextBox 17"/>
          <p:cNvSpPr txBox="1"/>
          <p:nvPr/>
        </p:nvSpPr>
        <p:spPr>
          <a:xfrm>
            <a:off x="9721445" y="1241047"/>
            <a:ext cx="2356824" cy="954107"/>
          </a:xfrm>
          <a:prstGeom prst="rect">
            <a:avLst/>
          </a:prstGeom>
          <a:noFill/>
        </p:spPr>
        <p:txBody>
          <a:bodyPr wrap="square" rtlCol="0">
            <a:spAutoFit/>
          </a:bodyPr>
          <a:lstStyle/>
          <a:p>
            <a:r>
              <a:rPr lang="en-IN" sz="1400" dirty="0" smtClean="0"/>
              <a:t>The user will see a list of all the pending receipts. User can search a specific from the search bar.</a:t>
            </a:r>
            <a:endParaRPr lang="en-IN" sz="1400" dirty="0"/>
          </a:p>
        </p:txBody>
      </p:sp>
      <p:sp>
        <p:nvSpPr>
          <p:cNvPr id="19" name="Oval 18"/>
          <p:cNvSpPr/>
          <p:nvPr/>
        </p:nvSpPr>
        <p:spPr>
          <a:xfrm>
            <a:off x="9302602" y="247674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20" name="TextBox 19"/>
          <p:cNvSpPr txBox="1"/>
          <p:nvPr/>
        </p:nvSpPr>
        <p:spPr>
          <a:xfrm>
            <a:off x="9721445" y="2351303"/>
            <a:ext cx="2356824" cy="738664"/>
          </a:xfrm>
          <a:prstGeom prst="rect">
            <a:avLst/>
          </a:prstGeom>
          <a:noFill/>
        </p:spPr>
        <p:txBody>
          <a:bodyPr wrap="square" rtlCol="0">
            <a:spAutoFit/>
          </a:bodyPr>
          <a:lstStyle/>
          <a:p>
            <a:r>
              <a:rPr lang="en-IN" sz="1400" dirty="0" smtClean="0"/>
              <a:t>The user can select the specific Trip by clicking on the checkbox,</a:t>
            </a:r>
            <a:endParaRPr lang="en-IN" sz="1400" dirty="0"/>
          </a:p>
        </p:txBody>
      </p:sp>
      <p:sp>
        <p:nvSpPr>
          <p:cNvPr id="21" name="Oval 20"/>
          <p:cNvSpPr/>
          <p:nvPr/>
        </p:nvSpPr>
        <p:spPr>
          <a:xfrm>
            <a:off x="9302602" y="3481094"/>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2" name="TextBox 21"/>
          <p:cNvSpPr txBox="1"/>
          <p:nvPr/>
        </p:nvSpPr>
        <p:spPr>
          <a:xfrm>
            <a:off x="9721445" y="3355654"/>
            <a:ext cx="2356824" cy="523220"/>
          </a:xfrm>
          <a:prstGeom prst="rect">
            <a:avLst/>
          </a:prstGeom>
          <a:noFill/>
        </p:spPr>
        <p:txBody>
          <a:bodyPr wrap="square" rtlCol="0">
            <a:spAutoFit/>
          </a:bodyPr>
          <a:lstStyle/>
          <a:p>
            <a:r>
              <a:rPr lang="en-IN" sz="1400" dirty="0" smtClean="0"/>
              <a:t>A user can select multiple trips at a time.</a:t>
            </a:r>
            <a:endParaRPr lang="en-IN" sz="1400" dirty="0"/>
          </a:p>
        </p:txBody>
      </p:sp>
      <p:sp>
        <p:nvSpPr>
          <p:cNvPr id="23" name="TextBox 22"/>
          <p:cNvSpPr txBox="1"/>
          <p:nvPr/>
        </p:nvSpPr>
        <p:spPr>
          <a:xfrm>
            <a:off x="4350514" y="5501758"/>
            <a:ext cx="3145159" cy="307777"/>
          </a:xfrm>
          <a:prstGeom prst="rect">
            <a:avLst/>
          </a:prstGeom>
          <a:noFill/>
        </p:spPr>
        <p:txBody>
          <a:bodyPr wrap="square" rtlCol="0">
            <a:spAutoFit/>
          </a:bodyPr>
          <a:lstStyle/>
          <a:p>
            <a:r>
              <a:rPr lang="en-IN" sz="1400" dirty="0" smtClean="0"/>
              <a:t>Source location of Material – RRL DC</a:t>
            </a:r>
            <a:endParaRPr lang="en-IN" sz="1400" dirty="0"/>
          </a:p>
        </p:txBody>
      </p:sp>
      <p:sp>
        <p:nvSpPr>
          <p:cNvPr id="24" name="TextBox 23"/>
          <p:cNvSpPr txBox="1"/>
          <p:nvPr/>
        </p:nvSpPr>
        <p:spPr>
          <a:xfrm>
            <a:off x="4350514" y="5778556"/>
            <a:ext cx="3755253" cy="307777"/>
          </a:xfrm>
          <a:prstGeom prst="rect">
            <a:avLst/>
          </a:prstGeom>
          <a:noFill/>
        </p:spPr>
        <p:txBody>
          <a:bodyPr wrap="square" rtlCol="0">
            <a:spAutoFit/>
          </a:bodyPr>
          <a:lstStyle/>
          <a:p>
            <a:r>
              <a:rPr lang="en-IN" sz="1400" dirty="0" smtClean="0"/>
              <a:t>A trip is created for dispatch from DC to JC</a:t>
            </a:r>
            <a:endParaRPr lang="en-IN" sz="1400" dirty="0"/>
          </a:p>
        </p:txBody>
      </p:sp>
      <p:sp>
        <p:nvSpPr>
          <p:cNvPr id="25" name="TextBox 24"/>
          <p:cNvSpPr txBox="1"/>
          <p:nvPr/>
        </p:nvSpPr>
        <p:spPr>
          <a:xfrm>
            <a:off x="4350515" y="6051511"/>
            <a:ext cx="3578834" cy="307777"/>
          </a:xfrm>
          <a:prstGeom prst="rect">
            <a:avLst/>
          </a:prstGeom>
          <a:noFill/>
        </p:spPr>
        <p:txBody>
          <a:bodyPr wrap="square" rtlCol="0">
            <a:spAutoFit/>
          </a:bodyPr>
          <a:lstStyle/>
          <a:p>
            <a:r>
              <a:rPr lang="en-IN" sz="1400" dirty="0" smtClean="0"/>
              <a:t>The date on which trip is created </a:t>
            </a:r>
            <a:endParaRPr lang="en-IN" sz="1400" dirty="0"/>
          </a:p>
        </p:txBody>
      </p:sp>
      <p:sp>
        <p:nvSpPr>
          <p:cNvPr id="26" name="Text Placeholder 3"/>
          <p:cNvSpPr>
            <a:spLocks noGrp="1"/>
          </p:cNvSpPr>
          <p:nvPr>
            <p:ph type="body" sz="quarter" idx="10"/>
          </p:nvPr>
        </p:nvSpPr>
        <p:spPr>
          <a:xfrm>
            <a:off x="406400" y="163772"/>
            <a:ext cx="10769600" cy="518615"/>
          </a:xfrm>
        </p:spPr>
        <p:txBody>
          <a:bodyPr>
            <a:normAutofit/>
          </a:bodyPr>
          <a:lstStyle/>
          <a:p>
            <a:r>
              <a:rPr lang="en-IN" sz="2400" dirty="0" smtClean="0"/>
              <a:t>1. Material Receipt(3/7)	</a:t>
            </a:r>
            <a:endParaRPr lang="en-IN" sz="2400" dirty="0"/>
          </a:p>
        </p:txBody>
      </p:sp>
      <p:sp>
        <p:nvSpPr>
          <p:cNvPr id="31" name="Rounded Rectangle 30"/>
          <p:cNvSpPr/>
          <p:nvPr/>
        </p:nvSpPr>
        <p:spPr>
          <a:xfrm>
            <a:off x="1719957" y="4402387"/>
            <a:ext cx="446138" cy="87020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1788535" y="454911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3</a:t>
            </a:r>
          </a:p>
        </p:txBody>
      </p:sp>
      <p:sp>
        <p:nvSpPr>
          <p:cNvPr id="33" name="Oval 32"/>
          <p:cNvSpPr/>
          <p:nvPr/>
        </p:nvSpPr>
        <p:spPr>
          <a:xfrm>
            <a:off x="9302602" y="430522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34" name="TextBox 33"/>
          <p:cNvSpPr txBox="1"/>
          <p:nvPr/>
        </p:nvSpPr>
        <p:spPr>
          <a:xfrm>
            <a:off x="9721445" y="4179781"/>
            <a:ext cx="2356824" cy="1169551"/>
          </a:xfrm>
          <a:prstGeom prst="rect">
            <a:avLst/>
          </a:prstGeom>
          <a:noFill/>
        </p:spPr>
        <p:txBody>
          <a:bodyPr wrap="square" rtlCol="0">
            <a:spAutoFit/>
          </a:bodyPr>
          <a:lstStyle/>
          <a:p>
            <a:r>
              <a:rPr lang="en-IN" sz="1400" dirty="0" smtClean="0"/>
              <a:t>The list of all articles in that trip will be visible to user. For more details, user can click on the arrow as highlighted.</a:t>
            </a:r>
            <a:endParaRPr lang="en-IN" sz="1400" dirty="0"/>
          </a:p>
        </p:txBody>
      </p:sp>
      <p:sp>
        <p:nvSpPr>
          <p:cNvPr id="30" name="Rounded Rectangle 2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35" name="Rounded Rectangle 34"/>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7643048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386686" y="3258403"/>
            <a:ext cx="10668000" cy="457200"/>
          </a:xfrm>
        </p:spPr>
        <p:txBody>
          <a:bodyPr>
            <a:normAutofit fontScale="92500" lnSpcReduction="10000"/>
          </a:bodyPr>
          <a:lstStyle/>
          <a:p>
            <a:r>
              <a:rPr lang="en-US" dirty="0" smtClean="0"/>
              <a:t>Thank You</a:t>
            </a:r>
            <a:endParaRPr lang="en-IN" dirty="0"/>
          </a:p>
        </p:txBody>
      </p:sp>
    </p:spTree>
    <p:extLst>
      <p:ext uri="{BB962C8B-B14F-4D97-AF65-F5344CB8AC3E}">
        <p14:creationId xmlns:p14="http://schemas.microsoft.com/office/powerpoint/2010/main" val="2893812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Introduction to SCM process for JC users.</a:t>
            </a:r>
            <a:endParaRPr lang="en-IN" sz="2400" dirty="0"/>
          </a:p>
        </p:txBody>
      </p:sp>
      <p:sp>
        <p:nvSpPr>
          <p:cNvPr id="8" name="Rectangle 7"/>
          <p:cNvSpPr/>
          <p:nvPr/>
        </p:nvSpPr>
        <p:spPr>
          <a:xfrm>
            <a:off x="406400" y="1285713"/>
            <a:ext cx="11186616" cy="5909310"/>
          </a:xfrm>
          <a:prstGeom prst="rect">
            <a:avLst/>
          </a:prstGeom>
        </p:spPr>
        <p:txBody>
          <a:bodyPr wrap="square">
            <a:spAutoFit/>
          </a:bodyPr>
          <a:lstStyle/>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Procurement of Material from SDCs</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Inventory management for SIM, CAF, MiFi devices, mobile phones, accessories, Marketing collaterals, JIO-POS device, Switch n walk device, </a:t>
            </a:r>
            <a:r>
              <a:rPr lang="en-IN" dirty="0" err="1">
                <a:latin typeface="Calibri" panose="020F0502020204030204" pitchFamily="34" charset="0"/>
                <a:ea typeface="Calibri" panose="020F0502020204030204" pitchFamily="34" charset="0"/>
                <a:cs typeface="Times New Roman" panose="02020603050405020304" pitchFamily="18" charset="0"/>
              </a:rPr>
              <a:t>FTTx</a:t>
            </a:r>
            <a:r>
              <a:rPr lang="en-IN" dirty="0">
                <a:latin typeface="Calibri" panose="020F0502020204030204" pitchFamily="34" charset="0"/>
                <a:ea typeface="Calibri" panose="020F0502020204030204" pitchFamily="34" charset="0"/>
                <a:cs typeface="Times New Roman" panose="02020603050405020304" pitchFamily="18" charset="0"/>
              </a:rPr>
              <a:t>, O&amp;M </a:t>
            </a:r>
            <a:r>
              <a:rPr lang="en-IN" dirty="0" smtClean="0">
                <a:latin typeface="Calibri" panose="020F0502020204030204" pitchFamily="34" charset="0"/>
                <a:ea typeface="Calibri" panose="020F0502020204030204" pitchFamily="34" charset="0"/>
                <a:cs typeface="Times New Roman" panose="02020603050405020304" pitchFamily="18" charset="0"/>
              </a:rPr>
              <a:t>stocks etc.</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Forward and reverse logistics for material movement for 447, P91, retail servers</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Timely dispatch to purchase orders from channel partners – ARD, </a:t>
            </a:r>
            <a:r>
              <a:rPr lang="en-IN" dirty="0" err="1">
                <a:latin typeface="Calibri" panose="020F0502020204030204" pitchFamily="34" charset="0"/>
                <a:ea typeface="Calibri" panose="020F0502020204030204" pitchFamily="34" charset="0"/>
                <a:cs typeface="Times New Roman" panose="02020603050405020304" pitchFamily="18" charset="0"/>
              </a:rPr>
              <a:t>mARD</a:t>
            </a:r>
            <a:r>
              <a:rPr lang="en-IN" dirty="0">
                <a:latin typeface="Calibri" panose="020F0502020204030204" pitchFamily="34" charset="0"/>
                <a:ea typeface="Calibri" panose="020F0502020204030204" pitchFamily="34" charset="0"/>
                <a:cs typeface="Times New Roman" panose="02020603050405020304" pitchFamily="18" charset="0"/>
              </a:rPr>
              <a:t>, RD, </a:t>
            </a:r>
            <a:r>
              <a:rPr lang="en-IN" dirty="0" err="1">
                <a:latin typeface="Calibri" panose="020F0502020204030204" pitchFamily="34" charset="0"/>
                <a:ea typeface="Calibri" panose="020F0502020204030204" pitchFamily="34" charset="0"/>
                <a:cs typeface="Times New Roman" panose="02020603050405020304" pitchFamily="18" charset="0"/>
              </a:rPr>
              <a:t>DxMini</a:t>
            </a:r>
            <a:r>
              <a:rPr lang="en-IN" dirty="0">
                <a:latin typeface="Calibri" panose="020F0502020204030204" pitchFamily="34" charset="0"/>
                <a:ea typeface="Calibri" panose="020F0502020204030204" pitchFamily="34" charset="0"/>
                <a:cs typeface="Times New Roman" panose="02020603050405020304" pitchFamily="18" charset="0"/>
              </a:rPr>
              <a:t> stores</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Tracking of material movement from one location to other ; Damaged and short stock reporting</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Material issuance to service engineers and Direct sales executives</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Expense management at JC</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Vehicle registration and trip scheduling and execution for material dispatch</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Process made simplified in Fiori vis-à-vis direct access to SAP systems to perform daily transactions</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Reports and dashboards for transactions executed at JC</a:t>
            </a:r>
          </a:p>
          <a:p>
            <a:pPr marL="285750" lvl="0" indent="-285750">
              <a:lnSpc>
                <a:spcPct val="150000"/>
              </a:lnSpc>
              <a:spcAft>
                <a:spcPts val="0"/>
              </a:spcAft>
              <a:buFont typeface="Arial" panose="020B0604020202020204" pitchFamily="34" charset="0"/>
              <a:buChar char="•"/>
            </a:pPr>
            <a:r>
              <a:rPr lang="en-IN" dirty="0">
                <a:latin typeface="Calibri" panose="020F0502020204030204" pitchFamily="34" charset="0"/>
                <a:ea typeface="Calibri" panose="020F0502020204030204" pitchFamily="34" charset="0"/>
                <a:cs typeface="Times New Roman" panose="02020603050405020304" pitchFamily="18" charset="0"/>
              </a:rPr>
              <a:t>Stock reconciliation</a:t>
            </a:r>
          </a:p>
          <a:p>
            <a:pPr marL="285750" lvl="0" indent="-285750">
              <a:lnSpc>
                <a:spcPct val="150000"/>
              </a:lnSpc>
              <a:spcAft>
                <a:spcPts val="0"/>
              </a:spcAft>
              <a:buFont typeface="Arial" panose="020B0604020202020204" pitchFamily="34" charset="0"/>
              <a:buChar char="•"/>
            </a:pPr>
            <a:r>
              <a:rPr lang="en-IN" dirty="0" smtClean="0">
                <a:latin typeface="Calibri" panose="020F0502020204030204" pitchFamily="34" charset="0"/>
                <a:ea typeface="Calibri" panose="020F0502020204030204" pitchFamily="34" charset="0"/>
                <a:cs typeface="Times New Roman" panose="02020603050405020304" pitchFamily="18" charset="0"/>
              </a:rPr>
              <a:t>Resource </a:t>
            </a:r>
            <a:r>
              <a:rPr lang="en-IN" dirty="0">
                <a:latin typeface="Calibri" panose="020F0502020204030204" pitchFamily="34" charset="0"/>
                <a:ea typeface="Calibri" panose="020F0502020204030204" pitchFamily="34" charset="0"/>
                <a:cs typeface="Times New Roman" panose="02020603050405020304" pitchFamily="18" charset="0"/>
              </a:rPr>
              <a:t>management at JC – transfer from one site to other (SCM app user)</a:t>
            </a:r>
          </a:p>
          <a:p>
            <a:pPr marL="457200">
              <a:lnSpc>
                <a:spcPct val="150000"/>
              </a:lnSpc>
              <a:spcAft>
                <a:spcPts val="0"/>
              </a:spcAft>
            </a:pPr>
            <a:r>
              <a:rPr lang="en-IN" dirty="0">
                <a:latin typeface="Calibri" panose="020F0502020204030204" pitchFamily="34" charset="0"/>
                <a:ea typeface="Calibri" panose="020F0502020204030204" pitchFamily="34" charset="0"/>
                <a:cs typeface="Times New Roman" panose="02020603050405020304" pitchFamily="18" charset="0"/>
              </a:rPr>
              <a:t> </a:t>
            </a:r>
            <a:endParaRPr lang="en-IN"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a:xfrm>
            <a:off x="406400" y="862884"/>
            <a:ext cx="6246262" cy="369332"/>
          </a:xfrm>
          <a:prstGeom prst="rect">
            <a:avLst/>
          </a:prstGeom>
          <a:noFill/>
        </p:spPr>
        <p:txBody>
          <a:bodyPr wrap="none" rtlCol="0">
            <a:spAutoFit/>
          </a:bodyPr>
          <a:lstStyle/>
          <a:p>
            <a:r>
              <a:rPr lang="en-IN" dirty="0" smtClean="0"/>
              <a:t>SAP </a:t>
            </a:r>
            <a:r>
              <a:rPr lang="en-IN" dirty="0" err="1" smtClean="0"/>
              <a:t>Firor</a:t>
            </a:r>
            <a:r>
              <a:rPr lang="en-IN" dirty="0" smtClean="0"/>
              <a:t> SCM Processes are used in JCs for the following</a:t>
            </a:r>
            <a:endParaRPr lang="en-IN" dirty="0"/>
          </a:p>
        </p:txBody>
      </p:sp>
    </p:spTree>
    <p:extLst>
      <p:ext uri="{BB962C8B-B14F-4D97-AF65-F5344CB8AC3E}">
        <p14:creationId xmlns:p14="http://schemas.microsoft.com/office/powerpoint/2010/main" val="615601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04846" y="907574"/>
            <a:ext cx="8441970" cy="4320000"/>
          </a:xfrm>
          <a:prstGeom prst="rect">
            <a:avLst/>
          </a:prstGeom>
        </p:spPr>
      </p:pic>
      <p:sp>
        <p:nvSpPr>
          <p:cNvPr id="5" name="Text Placeholder 3"/>
          <p:cNvSpPr>
            <a:spLocks noGrp="1"/>
          </p:cNvSpPr>
          <p:nvPr>
            <p:ph type="body" sz="quarter" idx="10"/>
          </p:nvPr>
        </p:nvSpPr>
        <p:spPr>
          <a:xfrm>
            <a:off x="406400" y="163772"/>
            <a:ext cx="10769600" cy="518615"/>
          </a:xfrm>
        </p:spPr>
        <p:txBody>
          <a:bodyPr>
            <a:normAutofit/>
          </a:bodyPr>
          <a:lstStyle/>
          <a:p>
            <a:r>
              <a:rPr lang="en-IN" sz="2400" dirty="0" smtClean="0"/>
              <a:t>1. Material Receipt(4/7)</a:t>
            </a:r>
            <a:endParaRPr lang="en-IN" sz="2400" dirty="0"/>
          </a:p>
        </p:txBody>
      </p:sp>
      <p:sp>
        <p:nvSpPr>
          <p:cNvPr id="8" name="Rounded Rectangle 7"/>
          <p:cNvSpPr/>
          <p:nvPr/>
        </p:nvSpPr>
        <p:spPr>
          <a:xfrm>
            <a:off x="5791200" y="3048479"/>
            <a:ext cx="1183186"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5845791" y="3048479"/>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1" name="Rounded Rectangle 10"/>
          <p:cNvSpPr/>
          <p:nvPr/>
        </p:nvSpPr>
        <p:spPr>
          <a:xfrm>
            <a:off x="2761152" y="3053640"/>
            <a:ext cx="1183186"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a:off x="2815743" y="305364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4</a:t>
            </a:r>
            <a:endParaRPr lang="en-IN" dirty="0"/>
          </a:p>
        </p:txBody>
      </p:sp>
      <p:sp>
        <p:nvSpPr>
          <p:cNvPr id="13" name="Rounded Rectangle 12"/>
          <p:cNvSpPr/>
          <p:nvPr/>
        </p:nvSpPr>
        <p:spPr>
          <a:xfrm>
            <a:off x="7363630" y="1912915"/>
            <a:ext cx="1183186"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7543920" y="189872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2</a:t>
            </a:r>
            <a:endParaRPr lang="en-IN" dirty="0"/>
          </a:p>
        </p:txBody>
      </p:sp>
      <p:sp>
        <p:nvSpPr>
          <p:cNvPr id="15" name="Rounded Rectangle 14"/>
          <p:cNvSpPr/>
          <p:nvPr/>
        </p:nvSpPr>
        <p:spPr>
          <a:xfrm>
            <a:off x="7180863" y="3047344"/>
            <a:ext cx="874891"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Oval 15"/>
          <p:cNvSpPr/>
          <p:nvPr/>
        </p:nvSpPr>
        <p:spPr>
          <a:xfrm>
            <a:off x="7235454" y="3047344"/>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17" name="Rounded Rectangle 16"/>
          <p:cNvSpPr/>
          <p:nvPr/>
        </p:nvSpPr>
        <p:spPr>
          <a:xfrm>
            <a:off x="8974311" y="907574"/>
            <a:ext cx="2947916" cy="5442187"/>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Oval 17"/>
          <p:cNvSpPr/>
          <p:nvPr/>
        </p:nvSpPr>
        <p:spPr>
          <a:xfrm>
            <a:off x="9146560" y="138468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9" name="TextBox 18"/>
          <p:cNvSpPr txBox="1"/>
          <p:nvPr/>
        </p:nvSpPr>
        <p:spPr>
          <a:xfrm>
            <a:off x="9565403" y="1259241"/>
            <a:ext cx="2356824" cy="954107"/>
          </a:xfrm>
          <a:prstGeom prst="rect">
            <a:avLst/>
          </a:prstGeom>
          <a:noFill/>
        </p:spPr>
        <p:txBody>
          <a:bodyPr wrap="square" rtlCol="0">
            <a:spAutoFit/>
          </a:bodyPr>
          <a:lstStyle/>
          <a:p>
            <a:r>
              <a:rPr lang="en-IN" sz="1400" dirty="0" smtClean="0"/>
              <a:t>Click on the icon as highlighted to scan material codes(MSN/Serial Number) and receive Material </a:t>
            </a:r>
            <a:endParaRPr lang="en-IN" sz="1400" dirty="0"/>
          </a:p>
        </p:txBody>
      </p:sp>
      <p:sp>
        <p:nvSpPr>
          <p:cNvPr id="20" name="Oval 19"/>
          <p:cNvSpPr/>
          <p:nvPr/>
        </p:nvSpPr>
        <p:spPr>
          <a:xfrm>
            <a:off x="9146560" y="2494937"/>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21" name="TextBox 20"/>
          <p:cNvSpPr txBox="1"/>
          <p:nvPr/>
        </p:nvSpPr>
        <p:spPr>
          <a:xfrm>
            <a:off x="9565403" y="2369497"/>
            <a:ext cx="2356824" cy="1169551"/>
          </a:xfrm>
          <a:prstGeom prst="rect">
            <a:avLst/>
          </a:prstGeom>
          <a:noFill/>
        </p:spPr>
        <p:txBody>
          <a:bodyPr wrap="square" rtlCol="0">
            <a:spAutoFit/>
          </a:bodyPr>
          <a:lstStyle/>
          <a:p>
            <a:r>
              <a:rPr lang="en-IN" sz="1400" dirty="0" smtClean="0"/>
              <a:t>This option is used by Tablet/Smartphone users to use device camera as scanner for receiving material.</a:t>
            </a:r>
            <a:endParaRPr lang="en-IN" sz="1400" dirty="0"/>
          </a:p>
        </p:txBody>
      </p:sp>
      <p:sp>
        <p:nvSpPr>
          <p:cNvPr id="22" name="Oval 21"/>
          <p:cNvSpPr/>
          <p:nvPr/>
        </p:nvSpPr>
        <p:spPr>
          <a:xfrm>
            <a:off x="9146560" y="379840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3" name="TextBox 22"/>
          <p:cNvSpPr txBox="1"/>
          <p:nvPr/>
        </p:nvSpPr>
        <p:spPr>
          <a:xfrm>
            <a:off x="9565403" y="3672960"/>
            <a:ext cx="2356824" cy="523220"/>
          </a:xfrm>
          <a:prstGeom prst="rect">
            <a:avLst/>
          </a:prstGeom>
          <a:noFill/>
        </p:spPr>
        <p:txBody>
          <a:bodyPr wrap="square" rtlCol="0">
            <a:spAutoFit/>
          </a:bodyPr>
          <a:lstStyle/>
          <a:p>
            <a:r>
              <a:rPr lang="en-IN" sz="1400" dirty="0" smtClean="0"/>
              <a:t>View the scanned Serial Numbers/MSNs to verify.</a:t>
            </a:r>
            <a:endParaRPr lang="en-IN" sz="1400" dirty="0"/>
          </a:p>
        </p:txBody>
      </p:sp>
      <p:sp>
        <p:nvSpPr>
          <p:cNvPr id="24" name="Oval 23"/>
          <p:cNvSpPr/>
          <p:nvPr/>
        </p:nvSpPr>
        <p:spPr>
          <a:xfrm>
            <a:off x="9146560" y="4704415"/>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25" name="TextBox 24"/>
          <p:cNvSpPr txBox="1"/>
          <p:nvPr/>
        </p:nvSpPr>
        <p:spPr>
          <a:xfrm>
            <a:off x="9565403" y="4578975"/>
            <a:ext cx="2356824" cy="1384995"/>
          </a:xfrm>
          <a:prstGeom prst="rect">
            <a:avLst/>
          </a:prstGeom>
          <a:noFill/>
        </p:spPr>
        <p:txBody>
          <a:bodyPr wrap="square" rtlCol="0">
            <a:spAutoFit/>
          </a:bodyPr>
          <a:lstStyle/>
          <a:p>
            <a:r>
              <a:rPr lang="en-IN" sz="1400" dirty="0" smtClean="0"/>
              <a:t>If any discrepancies found while viewing data/user wish to remove some received material from the scanned list, this icon highlighted can be used</a:t>
            </a:r>
            <a:endParaRPr lang="en-IN" sz="1400" dirty="0"/>
          </a:p>
        </p:txBody>
      </p:sp>
      <p:sp>
        <p:nvSpPr>
          <p:cNvPr id="26" name="Rounded Rectangle 25"/>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27" name="Rounded Rectangle 26"/>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120833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7449" y="1183297"/>
            <a:ext cx="5686779" cy="2880000"/>
          </a:xfrm>
          <a:prstGeom prst="rect">
            <a:avLst/>
          </a:prstGeom>
        </p:spPr>
      </p:pic>
      <p:pic>
        <p:nvPicPr>
          <p:cNvPr id="5" name="Picture 4"/>
          <p:cNvPicPr>
            <a:picLocks noChangeAspect="1"/>
          </p:cNvPicPr>
          <p:nvPr/>
        </p:nvPicPr>
        <p:blipFill>
          <a:blip r:embed="rId3"/>
          <a:stretch>
            <a:fillRect/>
          </a:stretch>
        </p:blipFill>
        <p:spPr>
          <a:xfrm>
            <a:off x="6279661" y="1238250"/>
            <a:ext cx="5657838" cy="2880000"/>
          </a:xfrm>
          <a:prstGeom prst="rect">
            <a:avLst/>
          </a:prstGeom>
        </p:spPr>
      </p:pic>
      <p:sp>
        <p:nvSpPr>
          <p:cNvPr id="6" name="Rounded Rectangle 5"/>
          <p:cNvSpPr/>
          <p:nvPr/>
        </p:nvSpPr>
        <p:spPr>
          <a:xfrm>
            <a:off x="227449" y="4615747"/>
            <a:ext cx="11823523" cy="91159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p:cNvSpPr/>
          <p:nvPr/>
        </p:nvSpPr>
        <p:spPr>
          <a:xfrm>
            <a:off x="1396375" y="4702212"/>
            <a:ext cx="9048466" cy="369332"/>
          </a:xfrm>
          <a:prstGeom prst="rect">
            <a:avLst/>
          </a:prstGeom>
        </p:spPr>
        <p:txBody>
          <a:bodyPr wrap="square">
            <a:spAutoFit/>
          </a:bodyPr>
          <a:lstStyle/>
          <a:p>
            <a:pPr algn="ctr"/>
            <a:r>
              <a:rPr lang="en-IN" dirty="0" smtClean="0"/>
              <a:t>Scanned Quantity updated </a:t>
            </a:r>
            <a:endParaRPr lang="en-IN" dirty="0"/>
          </a:p>
        </p:txBody>
      </p:sp>
      <p:sp>
        <p:nvSpPr>
          <p:cNvPr id="8" name="Rounded Rectangle 7"/>
          <p:cNvSpPr/>
          <p:nvPr/>
        </p:nvSpPr>
        <p:spPr>
          <a:xfrm>
            <a:off x="10444841" y="1543050"/>
            <a:ext cx="1183186"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3"/>
          <p:cNvSpPr>
            <a:spLocks noGrp="1"/>
          </p:cNvSpPr>
          <p:nvPr>
            <p:ph type="body" sz="quarter" idx="10"/>
          </p:nvPr>
        </p:nvSpPr>
        <p:spPr>
          <a:xfrm>
            <a:off x="406400" y="163772"/>
            <a:ext cx="10769600" cy="518615"/>
          </a:xfrm>
        </p:spPr>
        <p:txBody>
          <a:bodyPr>
            <a:normAutofit/>
          </a:bodyPr>
          <a:lstStyle/>
          <a:p>
            <a:r>
              <a:rPr lang="en-IN" sz="2400" dirty="0"/>
              <a:t>1</a:t>
            </a:r>
            <a:r>
              <a:rPr lang="en-IN" sz="2400" dirty="0" smtClean="0"/>
              <a:t>. Material Receipt(5/7)</a:t>
            </a:r>
            <a:endParaRPr lang="en-IN" sz="2400" dirty="0"/>
          </a:p>
        </p:txBody>
      </p:sp>
      <p:sp>
        <p:nvSpPr>
          <p:cNvPr id="11" name="Rounded Rectangle 10"/>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2" name="Rounded Rectangle 11"/>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1869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stretch>
            <a:fillRect/>
          </a:stretch>
        </p:blipFill>
        <p:spPr>
          <a:xfrm>
            <a:off x="303862" y="1209675"/>
            <a:ext cx="5604587" cy="2880000"/>
          </a:xfrm>
          <a:prstGeom prst="rect">
            <a:avLst/>
          </a:prstGeom>
        </p:spPr>
      </p:pic>
      <p:sp>
        <p:nvSpPr>
          <p:cNvPr id="5" name="Rounded Rectangle 4"/>
          <p:cNvSpPr/>
          <p:nvPr/>
        </p:nvSpPr>
        <p:spPr>
          <a:xfrm>
            <a:off x="4945383" y="3794933"/>
            <a:ext cx="1183186"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3862" y="4926842"/>
            <a:ext cx="11337678" cy="150594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Oval 8"/>
          <p:cNvSpPr/>
          <p:nvPr/>
        </p:nvSpPr>
        <p:spPr>
          <a:xfrm>
            <a:off x="630357" y="5192406"/>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0" name="TextBox 9"/>
          <p:cNvSpPr txBox="1"/>
          <p:nvPr/>
        </p:nvSpPr>
        <p:spPr>
          <a:xfrm>
            <a:off x="1049200" y="5066966"/>
            <a:ext cx="2356824" cy="738664"/>
          </a:xfrm>
          <a:prstGeom prst="rect">
            <a:avLst/>
          </a:prstGeom>
          <a:noFill/>
        </p:spPr>
        <p:txBody>
          <a:bodyPr wrap="square" rtlCol="0">
            <a:spAutoFit/>
          </a:bodyPr>
          <a:lstStyle/>
          <a:p>
            <a:r>
              <a:rPr lang="en-IN" sz="1400" dirty="0" smtClean="0"/>
              <a:t>Click on the Save to add material receipt under damaged category</a:t>
            </a:r>
            <a:endParaRPr lang="en-IN" sz="1400" dirty="0"/>
          </a:p>
        </p:txBody>
      </p:sp>
      <p:pic>
        <p:nvPicPr>
          <p:cNvPr id="11" name="Picture 10"/>
          <p:cNvPicPr>
            <a:picLocks noChangeAspect="1"/>
          </p:cNvPicPr>
          <p:nvPr/>
        </p:nvPicPr>
        <p:blipFill>
          <a:blip r:embed="rId3"/>
          <a:stretch>
            <a:fillRect/>
          </a:stretch>
        </p:blipFill>
        <p:spPr>
          <a:xfrm>
            <a:off x="6348688" y="1082224"/>
            <a:ext cx="5600537" cy="2880000"/>
          </a:xfrm>
          <a:prstGeom prst="rect">
            <a:avLst/>
          </a:prstGeom>
        </p:spPr>
      </p:pic>
      <p:sp>
        <p:nvSpPr>
          <p:cNvPr id="13" name="Rounded Rectangle 12"/>
          <p:cNvSpPr/>
          <p:nvPr/>
        </p:nvSpPr>
        <p:spPr>
          <a:xfrm>
            <a:off x="9014690" y="2882808"/>
            <a:ext cx="2312952" cy="3537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p:cNvSpPr/>
          <p:nvPr/>
        </p:nvSpPr>
        <p:spPr>
          <a:xfrm>
            <a:off x="3296280" y="5158694"/>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5" name="TextBox 14"/>
          <p:cNvSpPr txBox="1"/>
          <p:nvPr/>
        </p:nvSpPr>
        <p:spPr>
          <a:xfrm>
            <a:off x="3715123" y="5033254"/>
            <a:ext cx="2356824" cy="523220"/>
          </a:xfrm>
          <a:prstGeom prst="rect">
            <a:avLst/>
          </a:prstGeom>
          <a:noFill/>
        </p:spPr>
        <p:txBody>
          <a:bodyPr wrap="square" rtlCol="0">
            <a:spAutoFit/>
          </a:bodyPr>
          <a:lstStyle/>
          <a:p>
            <a:r>
              <a:rPr lang="en-IN" sz="1400" dirty="0" smtClean="0"/>
              <a:t>Select the reason for shortages</a:t>
            </a:r>
            <a:endParaRPr lang="en-IN" sz="1400" dirty="0"/>
          </a:p>
        </p:txBody>
      </p:sp>
      <p:sp>
        <p:nvSpPr>
          <p:cNvPr id="16" name="Text Placeholder 3"/>
          <p:cNvSpPr>
            <a:spLocks noGrp="1"/>
          </p:cNvSpPr>
          <p:nvPr>
            <p:ph type="body" sz="quarter" idx="10"/>
          </p:nvPr>
        </p:nvSpPr>
        <p:spPr>
          <a:xfrm>
            <a:off x="406400" y="163772"/>
            <a:ext cx="10769600" cy="518615"/>
          </a:xfrm>
        </p:spPr>
        <p:txBody>
          <a:bodyPr>
            <a:normAutofit/>
          </a:bodyPr>
          <a:lstStyle/>
          <a:p>
            <a:r>
              <a:rPr lang="en-IN" sz="2400" dirty="0"/>
              <a:t>1</a:t>
            </a:r>
            <a:r>
              <a:rPr lang="en-IN" sz="2400" dirty="0" smtClean="0"/>
              <a:t>. Material Receipt(6/7)</a:t>
            </a:r>
            <a:endParaRPr lang="en-IN" sz="2400" dirty="0"/>
          </a:p>
        </p:txBody>
      </p:sp>
      <p:sp>
        <p:nvSpPr>
          <p:cNvPr id="17" name="Rounded Rectangle 16"/>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18" name="Rounded Rectangle 17"/>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0339388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297218" y="1130347"/>
            <a:ext cx="5666780" cy="2880000"/>
            <a:chOff x="311977" y="1266825"/>
            <a:chExt cx="5666780" cy="2880000"/>
          </a:xfrm>
        </p:grpSpPr>
        <p:pic>
          <p:nvPicPr>
            <p:cNvPr id="4" name="Picture 3"/>
            <p:cNvPicPr>
              <a:picLocks noChangeAspect="1"/>
            </p:cNvPicPr>
            <p:nvPr/>
          </p:nvPicPr>
          <p:blipFill>
            <a:blip r:embed="rId2"/>
            <a:stretch>
              <a:fillRect/>
            </a:stretch>
          </p:blipFill>
          <p:spPr>
            <a:xfrm>
              <a:off x="311977" y="1266825"/>
              <a:ext cx="5666780" cy="28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a:blip r:embed="rId3"/>
            <a:stretch>
              <a:fillRect/>
            </a:stretch>
          </p:blipFill>
          <p:spPr>
            <a:xfrm>
              <a:off x="3145367" y="2468486"/>
              <a:ext cx="1607329" cy="864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8" name="Picture 7"/>
          <p:cNvPicPr>
            <a:picLocks noChangeAspect="1"/>
          </p:cNvPicPr>
          <p:nvPr/>
        </p:nvPicPr>
        <p:blipFill>
          <a:blip r:embed="rId4"/>
          <a:stretch>
            <a:fillRect/>
          </a:stretch>
        </p:blipFill>
        <p:spPr>
          <a:xfrm>
            <a:off x="6329723" y="1130347"/>
            <a:ext cx="5691077" cy="28800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Rounded Rectangle 8"/>
          <p:cNvSpPr/>
          <p:nvPr/>
        </p:nvSpPr>
        <p:spPr>
          <a:xfrm>
            <a:off x="303862" y="4926842"/>
            <a:ext cx="11337678" cy="1505945"/>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630357" y="5192406"/>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1" name="TextBox 10"/>
          <p:cNvSpPr txBox="1"/>
          <p:nvPr/>
        </p:nvSpPr>
        <p:spPr>
          <a:xfrm>
            <a:off x="964339" y="5187076"/>
            <a:ext cx="2356824" cy="307777"/>
          </a:xfrm>
          <a:prstGeom prst="rect">
            <a:avLst/>
          </a:prstGeom>
          <a:noFill/>
        </p:spPr>
        <p:txBody>
          <a:bodyPr wrap="square" rtlCol="0">
            <a:spAutoFit/>
          </a:bodyPr>
          <a:lstStyle/>
          <a:p>
            <a:r>
              <a:rPr lang="en-IN" sz="1400" dirty="0" smtClean="0"/>
              <a:t>Select reason for shortages</a:t>
            </a:r>
            <a:endParaRPr lang="en-IN" sz="1400" dirty="0"/>
          </a:p>
        </p:txBody>
      </p:sp>
      <p:sp>
        <p:nvSpPr>
          <p:cNvPr id="12" name="Oval 11"/>
          <p:cNvSpPr/>
          <p:nvPr/>
        </p:nvSpPr>
        <p:spPr>
          <a:xfrm>
            <a:off x="4047795" y="512551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3" name="TextBox 12"/>
          <p:cNvSpPr txBox="1"/>
          <p:nvPr/>
        </p:nvSpPr>
        <p:spPr>
          <a:xfrm>
            <a:off x="4402637" y="5108216"/>
            <a:ext cx="2356824" cy="523220"/>
          </a:xfrm>
          <a:prstGeom prst="rect">
            <a:avLst/>
          </a:prstGeom>
          <a:noFill/>
        </p:spPr>
        <p:txBody>
          <a:bodyPr wrap="square" rtlCol="0">
            <a:spAutoFit/>
          </a:bodyPr>
          <a:lstStyle/>
          <a:p>
            <a:r>
              <a:rPr lang="en-IN" sz="1400" dirty="0" smtClean="0"/>
              <a:t>Click on save button to submit the material receipt</a:t>
            </a:r>
            <a:endParaRPr lang="en-IN" sz="1400" dirty="0"/>
          </a:p>
        </p:txBody>
      </p:sp>
      <p:sp>
        <p:nvSpPr>
          <p:cNvPr id="19" name="Oval 18"/>
          <p:cNvSpPr/>
          <p:nvPr/>
        </p:nvSpPr>
        <p:spPr>
          <a:xfrm>
            <a:off x="2775766" y="298129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20" name="Oval 19"/>
          <p:cNvSpPr/>
          <p:nvPr/>
        </p:nvSpPr>
        <p:spPr>
          <a:xfrm>
            <a:off x="5436358" y="355829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21" name="Oval 20"/>
          <p:cNvSpPr/>
          <p:nvPr/>
        </p:nvSpPr>
        <p:spPr>
          <a:xfrm>
            <a:off x="7419938" y="5155404"/>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2" name="TextBox 21"/>
          <p:cNvSpPr txBox="1"/>
          <p:nvPr/>
        </p:nvSpPr>
        <p:spPr>
          <a:xfrm>
            <a:off x="7774780" y="5138110"/>
            <a:ext cx="2356824" cy="307777"/>
          </a:xfrm>
          <a:prstGeom prst="rect">
            <a:avLst/>
          </a:prstGeom>
          <a:noFill/>
        </p:spPr>
        <p:txBody>
          <a:bodyPr wrap="square" rtlCol="0">
            <a:spAutoFit/>
          </a:bodyPr>
          <a:lstStyle/>
          <a:p>
            <a:r>
              <a:rPr lang="en-IN" sz="1400" dirty="0" smtClean="0"/>
              <a:t>Material receipt completed.</a:t>
            </a:r>
            <a:endParaRPr lang="en-IN" sz="1400" dirty="0"/>
          </a:p>
        </p:txBody>
      </p:sp>
      <p:sp>
        <p:nvSpPr>
          <p:cNvPr id="17" name="Text Placeholder 3"/>
          <p:cNvSpPr>
            <a:spLocks noGrp="1"/>
          </p:cNvSpPr>
          <p:nvPr>
            <p:ph type="body" sz="quarter" idx="10"/>
          </p:nvPr>
        </p:nvSpPr>
        <p:spPr>
          <a:xfrm>
            <a:off x="406400" y="163772"/>
            <a:ext cx="10769600" cy="518615"/>
          </a:xfrm>
        </p:spPr>
        <p:txBody>
          <a:bodyPr>
            <a:normAutofit/>
          </a:bodyPr>
          <a:lstStyle/>
          <a:p>
            <a:r>
              <a:rPr lang="en-IN" sz="2400" dirty="0"/>
              <a:t>1</a:t>
            </a:r>
            <a:r>
              <a:rPr lang="en-IN" sz="2400" dirty="0" smtClean="0"/>
              <a:t>. Material Receipt(7/7)</a:t>
            </a:r>
            <a:endParaRPr lang="en-IN" sz="2400" dirty="0"/>
          </a:p>
        </p:txBody>
      </p:sp>
      <p:sp>
        <p:nvSpPr>
          <p:cNvPr id="18" name="Rounded Rectangle 1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smtClean="0">
                <a:solidFill>
                  <a:prstClr val="white"/>
                </a:solidFill>
              </a:rPr>
              <a:t>: </a:t>
            </a:r>
            <a:r>
              <a:rPr lang="en-IN" dirty="0" err="1" smtClean="0">
                <a:solidFill>
                  <a:prstClr val="white"/>
                </a:solidFill>
              </a:rPr>
              <a:t>SCM_Executive</a:t>
            </a:r>
            <a:endParaRPr lang="en-IN" dirty="0">
              <a:solidFill>
                <a:prstClr val="white"/>
              </a:solidFill>
            </a:endParaRPr>
          </a:p>
        </p:txBody>
      </p:sp>
      <p:sp>
        <p:nvSpPr>
          <p:cNvPr id="23" name="Rounded Rectangle 2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319998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04800" y="1955800"/>
            <a:ext cx="10668000" cy="457200"/>
          </a:xfrm>
        </p:spPr>
        <p:txBody>
          <a:bodyPr>
            <a:normAutofit fontScale="92500" lnSpcReduction="10000"/>
          </a:bodyPr>
          <a:lstStyle/>
          <a:p>
            <a:r>
              <a:rPr lang="en-IN" dirty="0" smtClean="0"/>
              <a:t>Within JC Process</a:t>
            </a:r>
            <a:endParaRPr lang="en-IN" dirty="0"/>
          </a:p>
        </p:txBody>
      </p:sp>
      <p:sp>
        <p:nvSpPr>
          <p:cNvPr id="3" name="Text Placeholder 2"/>
          <p:cNvSpPr>
            <a:spLocks noGrp="1"/>
          </p:cNvSpPr>
          <p:nvPr>
            <p:ph type="body" sz="quarter" idx="14"/>
          </p:nvPr>
        </p:nvSpPr>
        <p:spPr>
          <a:xfrm>
            <a:off x="304800" y="3914254"/>
            <a:ext cx="10668000" cy="457200"/>
          </a:xfrm>
        </p:spPr>
        <p:txBody>
          <a:bodyPr>
            <a:noAutofit/>
          </a:bodyPr>
          <a:lstStyle/>
          <a:p>
            <a:pPr>
              <a:buFont typeface="+mj-lt"/>
              <a:buAutoNum type="arabicPeriod"/>
            </a:pPr>
            <a:r>
              <a:rPr lang="en-IN" sz="1600" dirty="0"/>
              <a:t>Create/change Reservation       </a:t>
            </a:r>
          </a:p>
          <a:p>
            <a:pPr>
              <a:buFont typeface="+mj-lt"/>
              <a:buAutoNum type="arabicPeriod"/>
            </a:pPr>
            <a:r>
              <a:rPr lang="en-IN" sz="1600" dirty="0"/>
              <a:t>Device care Receipt / Issue</a:t>
            </a:r>
          </a:p>
          <a:p>
            <a:pPr>
              <a:buFont typeface="+mj-lt"/>
              <a:buAutoNum type="arabicPeriod"/>
            </a:pPr>
            <a:r>
              <a:rPr lang="en-IN" sz="1600" dirty="0"/>
              <a:t>De-boxing   application   </a:t>
            </a:r>
          </a:p>
          <a:p>
            <a:pPr>
              <a:buFont typeface="+mj-lt"/>
              <a:buAutoNum type="arabicPeriod"/>
            </a:pPr>
            <a:r>
              <a:rPr lang="en-IN" sz="1600" dirty="0"/>
              <a:t>SIM </a:t>
            </a:r>
            <a:r>
              <a:rPr lang="en-IN" sz="1600" dirty="0" err="1"/>
              <a:t>Dekitting</a:t>
            </a:r>
            <a:r>
              <a:rPr lang="en-IN" sz="1600" dirty="0"/>
              <a:t>        </a:t>
            </a:r>
          </a:p>
          <a:p>
            <a:pPr>
              <a:buFont typeface="+mj-lt"/>
              <a:buAutoNum type="arabicPeriod"/>
            </a:pPr>
            <a:r>
              <a:rPr lang="en-IN" sz="1600" dirty="0"/>
              <a:t>Issue Materials Consumables</a:t>
            </a:r>
          </a:p>
          <a:p>
            <a:pPr>
              <a:buFont typeface="+mj-lt"/>
              <a:buAutoNum type="arabicPeriod"/>
            </a:pPr>
            <a:r>
              <a:rPr lang="en-IN" sz="1600" dirty="0"/>
              <a:t>Issue Materials Non Consumables</a:t>
            </a:r>
          </a:p>
          <a:p>
            <a:pPr>
              <a:buFont typeface="+mj-lt"/>
              <a:buAutoNum type="arabicPeriod"/>
            </a:pPr>
            <a:r>
              <a:rPr lang="en-IN" sz="1600" dirty="0"/>
              <a:t>Issue Material Against Reservation for 447   </a:t>
            </a:r>
          </a:p>
          <a:p>
            <a:pPr>
              <a:buFont typeface="+mj-lt"/>
              <a:buAutoNum type="arabicPeriod"/>
            </a:pPr>
            <a:r>
              <a:rPr lang="en-IN" sz="1600" dirty="0"/>
              <a:t>MBST - Material Document Reversal    </a:t>
            </a:r>
          </a:p>
          <a:p>
            <a:pPr>
              <a:buFont typeface="+mj-lt"/>
              <a:buAutoNum type="arabicPeriod"/>
            </a:pPr>
            <a:r>
              <a:rPr lang="en-IN" sz="1600" dirty="0"/>
              <a:t>Move Stock Return / Damage Area</a:t>
            </a:r>
          </a:p>
          <a:p>
            <a:pPr>
              <a:buFont typeface="+mj-lt"/>
              <a:buAutoNum type="arabicPeriod"/>
            </a:pPr>
            <a:r>
              <a:rPr lang="en-IN" sz="1600" dirty="0"/>
              <a:t>Reverse goods issue   </a:t>
            </a:r>
          </a:p>
          <a:p>
            <a:pPr>
              <a:buFont typeface="+mj-lt"/>
              <a:buAutoNum type="arabicPeriod"/>
            </a:pPr>
            <a:r>
              <a:rPr lang="en-IN" sz="1600" dirty="0"/>
              <a:t>Service </a:t>
            </a:r>
            <a:r>
              <a:rPr lang="en-IN" sz="1600" dirty="0" err="1"/>
              <a:t>Enginner</a:t>
            </a:r>
            <a:r>
              <a:rPr lang="en-IN" sz="1600" dirty="0"/>
              <a:t> Inventory Management  </a:t>
            </a:r>
          </a:p>
          <a:p>
            <a:pPr>
              <a:buFont typeface="+mj-lt"/>
              <a:buAutoNum type="arabicPeriod"/>
            </a:pPr>
            <a:r>
              <a:rPr lang="en-IN" sz="1600" dirty="0"/>
              <a:t>Label Printing O&amp;M</a:t>
            </a:r>
          </a:p>
          <a:p>
            <a:pPr>
              <a:buFont typeface="+mj-lt"/>
              <a:buAutoNum type="arabicPeriod"/>
            </a:pPr>
            <a:r>
              <a:rPr lang="en-IN" sz="1600" dirty="0"/>
              <a:t>Swap Stock (inventory movement from JIO Retail to Retail)</a:t>
            </a:r>
          </a:p>
          <a:p>
            <a:pPr>
              <a:buFont typeface="+mj-lt"/>
              <a:buAutoNum type="arabicPeriod"/>
            </a:pPr>
            <a:endParaRPr lang="en-IN" sz="1600" dirty="0"/>
          </a:p>
        </p:txBody>
      </p:sp>
    </p:spTree>
    <p:extLst>
      <p:ext uri="{BB962C8B-B14F-4D97-AF65-F5344CB8AC3E}">
        <p14:creationId xmlns:p14="http://schemas.microsoft.com/office/powerpoint/2010/main" val="4067540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Reservation(1/9)</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Rounded Rectangle 6"/>
          <p:cNvSpPr/>
          <p:nvPr/>
        </p:nvSpPr>
        <p:spPr>
          <a:xfrm>
            <a:off x="4098769" y="1591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pic>
        <p:nvPicPr>
          <p:cNvPr id="8" name="Picture 7"/>
          <p:cNvPicPr>
            <a:picLocks noChangeAspect="1"/>
          </p:cNvPicPr>
          <p:nvPr/>
        </p:nvPicPr>
        <p:blipFill>
          <a:blip r:embed="rId2"/>
          <a:stretch>
            <a:fillRect/>
          </a:stretch>
        </p:blipFill>
        <p:spPr>
          <a:xfrm>
            <a:off x="1091006" y="812655"/>
            <a:ext cx="10037284" cy="4592380"/>
          </a:xfrm>
          <a:prstGeom prst="rect">
            <a:avLst/>
          </a:prstGeom>
        </p:spPr>
      </p:pic>
      <p:sp>
        <p:nvSpPr>
          <p:cNvPr id="10" name="Rounded Rectangle 9"/>
          <p:cNvSpPr/>
          <p:nvPr/>
        </p:nvSpPr>
        <p:spPr>
          <a:xfrm>
            <a:off x="3753134" y="2078092"/>
            <a:ext cx="1610436" cy="163773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reserve the stocks against </a:t>
            </a:r>
            <a:r>
              <a:rPr lang="en-US" dirty="0" smtClean="0">
                <a:solidFill>
                  <a:schemeClr val="tx1"/>
                </a:solidFill>
              </a:rPr>
              <a:t>orders </a:t>
            </a:r>
            <a:r>
              <a:rPr lang="en-US" dirty="0">
                <a:solidFill>
                  <a:schemeClr val="tx1"/>
                </a:solidFill>
              </a:rPr>
              <a:t>placed by channel </a:t>
            </a:r>
            <a:r>
              <a:rPr lang="en-US" dirty="0" smtClean="0">
                <a:solidFill>
                  <a:schemeClr val="tx1"/>
                </a:solidFill>
              </a:rPr>
              <a:t>partners or for within location transfers</a:t>
            </a:r>
            <a:endParaRPr lang="en-US" dirty="0">
              <a:solidFill>
                <a:schemeClr val="tx1"/>
              </a:solidFill>
            </a:endParaRPr>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12" name="Rounded Rectangle 11"/>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4975131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46046" y="1021520"/>
            <a:ext cx="9044814" cy="4589318"/>
          </a:xfrm>
          <a:prstGeom prst="rect">
            <a:avLst/>
          </a:prstGeom>
        </p:spPr>
      </p:pic>
      <p:sp>
        <p:nvSpPr>
          <p:cNvPr id="7" name="Rounded Rectangle 6"/>
          <p:cNvSpPr/>
          <p:nvPr/>
        </p:nvSpPr>
        <p:spPr>
          <a:xfrm>
            <a:off x="4371973" y="2592446"/>
            <a:ext cx="1477368" cy="1502409"/>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300251" y="5980825"/>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For reservation of stocks for 447 click on highlighted tile. For reservation of stocks in P91 click on second tile.</a:t>
            </a:r>
            <a:endParaRPr lang="en-US" dirty="0">
              <a:solidFill>
                <a:schemeClr val="tx1"/>
              </a:solidFill>
            </a:endParaRPr>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Reservation(2/9)</a:t>
            </a:r>
            <a:endParaRPr lang="en-IN" sz="2400" dirty="0"/>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735914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25498" y="959089"/>
            <a:ext cx="9131405" cy="4620805"/>
          </a:xfrm>
          <a:prstGeom prst="rect">
            <a:avLst/>
          </a:prstGeom>
        </p:spPr>
      </p:pic>
      <p:sp>
        <p:nvSpPr>
          <p:cNvPr id="5" name="Rounded Rectangle 4"/>
          <p:cNvSpPr/>
          <p:nvPr/>
        </p:nvSpPr>
        <p:spPr>
          <a:xfrm>
            <a:off x="5996272" y="1791518"/>
            <a:ext cx="1610436" cy="26778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805740"/>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left pane shows the list of reservations, one needs to be selected(first option is default selection) post which the details are visible for material. To proceed to next screen, click on the icon on right end of highlighted area to see list of location.</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Reservation(3/9)</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6845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74418" y="929323"/>
            <a:ext cx="9674865" cy="4912757"/>
          </a:xfrm>
          <a:prstGeom prst="rect">
            <a:avLst/>
          </a:prstGeom>
        </p:spPr>
      </p:pic>
      <p:sp>
        <p:nvSpPr>
          <p:cNvPr id="5" name="Rounded Rectangle 4"/>
          <p:cNvSpPr/>
          <p:nvPr/>
        </p:nvSpPr>
        <p:spPr>
          <a:xfrm>
            <a:off x="4353208" y="2188644"/>
            <a:ext cx="3076291" cy="597419"/>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Select the relevant storage location from the list (selected one will be highlighted in grey color as in highlighted area shown above.</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Reservation(4/9)</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67353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2970" y="897295"/>
            <a:ext cx="9698710" cy="4958613"/>
          </a:xfrm>
          <a:prstGeom prst="rect">
            <a:avLst/>
          </a:prstGeom>
        </p:spPr>
      </p:pic>
      <p:sp>
        <p:nvSpPr>
          <p:cNvPr id="6" name="Rounded Rectangle 5"/>
          <p:cNvSpPr/>
          <p:nvPr/>
        </p:nvSpPr>
        <p:spPr>
          <a:xfrm>
            <a:off x="9692215" y="1205726"/>
            <a:ext cx="1099950" cy="26778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 add materials in the reservation click </a:t>
            </a:r>
            <a:r>
              <a:rPr lang="en-US" dirty="0">
                <a:solidFill>
                  <a:schemeClr val="tx1"/>
                </a:solidFill>
              </a:rPr>
              <a:t>on </a:t>
            </a:r>
            <a:r>
              <a:rPr lang="en-US" b="1" dirty="0">
                <a:solidFill>
                  <a:schemeClr val="tx1"/>
                </a:solidFill>
              </a:rPr>
              <a:t>Add New Item</a:t>
            </a:r>
            <a:r>
              <a:rPr lang="en-US" dirty="0">
                <a:solidFill>
                  <a:schemeClr val="tx1"/>
                </a:solidFill>
              </a:rPr>
              <a:t> Button as highlighted </a:t>
            </a:r>
            <a:r>
              <a:rPr lang="en-US" dirty="0" smtClean="0">
                <a:solidFill>
                  <a:schemeClr val="tx1"/>
                </a:solidFill>
              </a:rPr>
              <a:t>above.</a:t>
            </a:r>
            <a:endParaRPr lang="en-US" dirty="0">
              <a:solidFill>
                <a:schemeClr val="tx1"/>
              </a:solidFill>
            </a:endParaRPr>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Reservation(5/9)</a:t>
            </a:r>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98404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Functionalities available in Production(1/7)</a:t>
            </a:r>
            <a:endParaRPr lang="en-IN" sz="2400" dirty="0"/>
          </a:p>
        </p:txBody>
      </p:sp>
      <p:graphicFrame>
        <p:nvGraphicFramePr>
          <p:cNvPr id="3" name="Table 2"/>
          <p:cNvGraphicFramePr>
            <a:graphicFrameLocks noGrp="1"/>
          </p:cNvGraphicFramePr>
          <p:nvPr>
            <p:extLst>
              <p:ext uri="{D42A27DB-BD31-4B8C-83A1-F6EECF244321}">
                <p14:modId xmlns:p14="http://schemas.microsoft.com/office/powerpoint/2010/main" val="4197050836"/>
              </p:ext>
            </p:extLst>
          </p:nvPr>
        </p:nvGraphicFramePr>
        <p:xfrm>
          <a:off x="1277257" y="1068009"/>
          <a:ext cx="8577943" cy="4450080"/>
        </p:xfrm>
        <a:graphic>
          <a:graphicData uri="http://schemas.openxmlformats.org/drawingml/2006/table">
            <a:tbl>
              <a:tblPr firstRow="1" bandRow="1">
                <a:tableStyleId>{5C22544A-7EE6-4342-B048-85BDC9FD1C3A}</a:tableStyleId>
              </a:tblPr>
              <a:tblGrid>
                <a:gridCol w="827314"/>
                <a:gridCol w="4891315"/>
                <a:gridCol w="2859314"/>
              </a:tblGrid>
              <a:tr h="370840">
                <a:tc>
                  <a:txBody>
                    <a:bodyPr/>
                    <a:lstStyle/>
                    <a:p>
                      <a:pPr algn="ctr"/>
                      <a:r>
                        <a:rPr lang="en-IN" dirty="0" smtClean="0"/>
                        <a:t>#</a:t>
                      </a:r>
                      <a:endParaRPr lang="en-IN" dirty="0"/>
                    </a:p>
                  </a:txBody>
                  <a:tcPr/>
                </a:tc>
                <a:tc>
                  <a:txBody>
                    <a:bodyPr/>
                    <a:lstStyle/>
                    <a:p>
                      <a:r>
                        <a:rPr lang="en-IN" dirty="0" smtClean="0"/>
                        <a:t>JC</a:t>
                      </a:r>
                      <a:r>
                        <a:rPr lang="en-IN" baseline="0" dirty="0" smtClean="0"/>
                        <a:t> SCM Operations</a:t>
                      </a:r>
                      <a:endParaRPr lang="en-IN" dirty="0"/>
                    </a:p>
                  </a:txBody>
                  <a:tcPr/>
                </a:tc>
                <a:tc>
                  <a:txBody>
                    <a:bodyPr/>
                    <a:lstStyle/>
                    <a:p>
                      <a:r>
                        <a:rPr lang="en-IN" dirty="0" smtClean="0"/>
                        <a:t>Number of Applications</a:t>
                      </a:r>
                      <a:endParaRPr lang="en-IN" dirty="0"/>
                    </a:p>
                  </a:txBody>
                  <a:tcPr/>
                </a:tc>
              </a:tr>
              <a:tr h="370840">
                <a:tc>
                  <a:txBody>
                    <a:bodyPr/>
                    <a:lstStyle/>
                    <a:p>
                      <a:pPr algn="ctr"/>
                      <a:r>
                        <a:rPr lang="en-IN" dirty="0" smtClean="0"/>
                        <a:t>1</a:t>
                      </a:r>
                    </a:p>
                  </a:txBody>
                  <a:tcPr/>
                </a:tc>
                <a:tc>
                  <a:txBody>
                    <a:bodyPr/>
                    <a:lstStyle/>
                    <a:p>
                      <a:r>
                        <a:rPr lang="en-IN" dirty="0" smtClean="0"/>
                        <a:t>Procurement</a:t>
                      </a:r>
                    </a:p>
                  </a:txBody>
                  <a:tcPr/>
                </a:tc>
                <a:tc>
                  <a:txBody>
                    <a:bodyPr/>
                    <a:lstStyle/>
                    <a:p>
                      <a:pPr algn="r"/>
                      <a:r>
                        <a:rPr lang="en-IN" dirty="0" smtClean="0"/>
                        <a:t>1</a:t>
                      </a:r>
                      <a:endParaRPr lang="en-IN" dirty="0"/>
                    </a:p>
                  </a:txBody>
                  <a:tcPr/>
                </a:tc>
              </a:tr>
              <a:tr h="370840">
                <a:tc>
                  <a:txBody>
                    <a:bodyPr/>
                    <a:lstStyle/>
                    <a:p>
                      <a:pPr algn="ctr"/>
                      <a:r>
                        <a:rPr lang="en-IN" dirty="0" smtClean="0"/>
                        <a:t>2</a:t>
                      </a:r>
                      <a:endParaRPr lang="en-IN" dirty="0"/>
                    </a:p>
                  </a:txBody>
                  <a:tcPr/>
                </a:tc>
                <a:tc>
                  <a:txBody>
                    <a:bodyPr/>
                    <a:lstStyle/>
                    <a:p>
                      <a:r>
                        <a:rPr lang="en-IN" dirty="0" smtClean="0"/>
                        <a:t>Inbound Movements</a:t>
                      </a:r>
                      <a:endParaRPr lang="en-IN" dirty="0"/>
                    </a:p>
                  </a:txBody>
                  <a:tcPr/>
                </a:tc>
                <a:tc>
                  <a:txBody>
                    <a:bodyPr/>
                    <a:lstStyle/>
                    <a:p>
                      <a:pPr algn="r"/>
                      <a:r>
                        <a:rPr lang="en-IN" dirty="0" smtClean="0"/>
                        <a:t>1</a:t>
                      </a:r>
                      <a:endParaRPr lang="en-IN" dirty="0"/>
                    </a:p>
                  </a:txBody>
                  <a:tcPr/>
                </a:tc>
              </a:tr>
              <a:tr h="370840">
                <a:tc>
                  <a:txBody>
                    <a:bodyPr/>
                    <a:lstStyle/>
                    <a:p>
                      <a:pPr algn="ctr"/>
                      <a:r>
                        <a:rPr lang="en-IN" dirty="0" smtClean="0"/>
                        <a:t>3</a:t>
                      </a:r>
                      <a:endParaRPr lang="en-IN" dirty="0"/>
                    </a:p>
                  </a:txBody>
                  <a:tcPr/>
                </a:tc>
                <a:tc>
                  <a:txBody>
                    <a:bodyPr/>
                    <a:lstStyle/>
                    <a:p>
                      <a:r>
                        <a:rPr lang="en-IN" dirty="0" smtClean="0"/>
                        <a:t>Within JC</a:t>
                      </a:r>
                      <a:r>
                        <a:rPr lang="en-IN" baseline="0" dirty="0" smtClean="0"/>
                        <a:t> Process</a:t>
                      </a:r>
                      <a:endParaRPr lang="en-IN" dirty="0"/>
                    </a:p>
                  </a:txBody>
                  <a:tcPr/>
                </a:tc>
                <a:tc>
                  <a:txBody>
                    <a:bodyPr/>
                    <a:lstStyle/>
                    <a:p>
                      <a:pPr algn="r"/>
                      <a:r>
                        <a:rPr lang="en-IN" dirty="0" smtClean="0"/>
                        <a:t>13</a:t>
                      </a:r>
                      <a:endParaRPr lang="en-IN" dirty="0"/>
                    </a:p>
                  </a:txBody>
                  <a:tcPr/>
                </a:tc>
              </a:tr>
              <a:tr h="370840">
                <a:tc>
                  <a:txBody>
                    <a:bodyPr/>
                    <a:lstStyle/>
                    <a:p>
                      <a:pPr algn="ctr"/>
                      <a:r>
                        <a:rPr lang="en-IN" dirty="0" smtClean="0"/>
                        <a:t>4</a:t>
                      </a:r>
                      <a:endParaRPr lang="en-IN" dirty="0"/>
                    </a:p>
                  </a:txBody>
                  <a:tcPr/>
                </a:tc>
                <a:tc>
                  <a:txBody>
                    <a:bodyPr/>
                    <a:lstStyle/>
                    <a:p>
                      <a:r>
                        <a:rPr lang="en-IN" dirty="0" smtClean="0"/>
                        <a:t>Physical Inventory</a:t>
                      </a:r>
                      <a:r>
                        <a:rPr lang="en-IN" baseline="0" dirty="0" smtClean="0"/>
                        <a:t> Verification</a:t>
                      </a:r>
                      <a:endParaRPr lang="en-IN" dirty="0"/>
                    </a:p>
                  </a:txBody>
                  <a:tcPr/>
                </a:tc>
                <a:tc>
                  <a:txBody>
                    <a:bodyPr/>
                    <a:lstStyle/>
                    <a:p>
                      <a:pPr algn="r"/>
                      <a:r>
                        <a:rPr lang="en-IN" dirty="0" smtClean="0"/>
                        <a:t>2</a:t>
                      </a:r>
                      <a:endParaRPr lang="en-IN" dirty="0"/>
                    </a:p>
                  </a:txBody>
                  <a:tcPr/>
                </a:tc>
              </a:tr>
              <a:tr h="370840">
                <a:tc>
                  <a:txBody>
                    <a:bodyPr/>
                    <a:lstStyle/>
                    <a:p>
                      <a:pPr algn="ctr"/>
                      <a:r>
                        <a:rPr lang="en-IN" dirty="0" smtClean="0"/>
                        <a:t>5</a:t>
                      </a:r>
                      <a:endParaRPr lang="en-IN" dirty="0"/>
                    </a:p>
                  </a:txBody>
                  <a:tcPr/>
                </a:tc>
                <a:tc>
                  <a:txBody>
                    <a:bodyPr/>
                    <a:lstStyle/>
                    <a:p>
                      <a:r>
                        <a:rPr lang="en-IN" dirty="0" smtClean="0"/>
                        <a:t>Internal Movements</a:t>
                      </a:r>
                      <a:endParaRPr lang="en-IN" dirty="0"/>
                    </a:p>
                  </a:txBody>
                  <a:tcPr/>
                </a:tc>
                <a:tc>
                  <a:txBody>
                    <a:bodyPr/>
                    <a:lstStyle/>
                    <a:p>
                      <a:pPr algn="r"/>
                      <a:r>
                        <a:rPr lang="en-IN" dirty="0" smtClean="0"/>
                        <a:t>2</a:t>
                      </a:r>
                      <a:endParaRPr lang="en-IN" dirty="0"/>
                    </a:p>
                  </a:txBody>
                  <a:tcPr/>
                </a:tc>
              </a:tr>
              <a:tr h="370840">
                <a:tc>
                  <a:txBody>
                    <a:bodyPr/>
                    <a:lstStyle/>
                    <a:p>
                      <a:pPr algn="ctr"/>
                      <a:r>
                        <a:rPr lang="en-IN" dirty="0" smtClean="0"/>
                        <a:t>6</a:t>
                      </a:r>
                      <a:endParaRPr lang="en-IN" dirty="0"/>
                    </a:p>
                  </a:txBody>
                  <a:tcPr/>
                </a:tc>
                <a:tc>
                  <a:txBody>
                    <a:bodyPr/>
                    <a:lstStyle/>
                    <a:p>
                      <a:r>
                        <a:rPr lang="en-IN" dirty="0" smtClean="0"/>
                        <a:t>Outbound Movements</a:t>
                      </a:r>
                      <a:endParaRPr lang="en-IN" dirty="0"/>
                    </a:p>
                  </a:txBody>
                  <a:tcPr/>
                </a:tc>
                <a:tc>
                  <a:txBody>
                    <a:bodyPr/>
                    <a:lstStyle/>
                    <a:p>
                      <a:pPr algn="r"/>
                      <a:r>
                        <a:rPr lang="en-IN" dirty="0" smtClean="0"/>
                        <a:t>10</a:t>
                      </a:r>
                      <a:endParaRPr lang="en-IN" dirty="0"/>
                    </a:p>
                  </a:txBody>
                  <a:tcPr/>
                </a:tc>
              </a:tr>
              <a:tr h="370840">
                <a:tc>
                  <a:txBody>
                    <a:bodyPr/>
                    <a:lstStyle/>
                    <a:p>
                      <a:pPr algn="ctr"/>
                      <a:r>
                        <a:rPr lang="en-IN" dirty="0" smtClean="0"/>
                        <a:t>7</a:t>
                      </a:r>
                      <a:endParaRPr lang="en-IN" dirty="0"/>
                    </a:p>
                  </a:txBody>
                  <a:tcPr/>
                </a:tc>
                <a:tc>
                  <a:txBody>
                    <a:bodyPr/>
                    <a:lstStyle/>
                    <a:p>
                      <a:r>
                        <a:rPr lang="en-IN" dirty="0" smtClean="0"/>
                        <a:t>Returns</a:t>
                      </a:r>
                      <a:endParaRPr lang="en-IN" dirty="0"/>
                    </a:p>
                  </a:txBody>
                  <a:tcPr/>
                </a:tc>
                <a:tc>
                  <a:txBody>
                    <a:bodyPr/>
                    <a:lstStyle/>
                    <a:p>
                      <a:pPr algn="r"/>
                      <a:r>
                        <a:rPr lang="en-IN" dirty="0" smtClean="0"/>
                        <a:t>1</a:t>
                      </a:r>
                      <a:endParaRPr lang="en-IN" dirty="0"/>
                    </a:p>
                  </a:txBody>
                  <a:tcPr/>
                </a:tc>
              </a:tr>
              <a:tr h="370840">
                <a:tc>
                  <a:txBody>
                    <a:bodyPr/>
                    <a:lstStyle/>
                    <a:p>
                      <a:pPr algn="ctr"/>
                      <a:r>
                        <a:rPr lang="en-IN" dirty="0" smtClean="0"/>
                        <a:t>8</a:t>
                      </a:r>
                      <a:endParaRPr lang="en-IN" dirty="0"/>
                    </a:p>
                  </a:txBody>
                  <a:tcPr/>
                </a:tc>
                <a:tc>
                  <a:txBody>
                    <a:bodyPr/>
                    <a:lstStyle/>
                    <a:p>
                      <a:r>
                        <a:rPr lang="en-IN" dirty="0" smtClean="0"/>
                        <a:t>Report and Display</a:t>
                      </a:r>
                      <a:endParaRPr lang="en-IN" dirty="0"/>
                    </a:p>
                  </a:txBody>
                  <a:tcPr/>
                </a:tc>
                <a:tc>
                  <a:txBody>
                    <a:bodyPr/>
                    <a:lstStyle/>
                    <a:p>
                      <a:pPr algn="r"/>
                      <a:r>
                        <a:rPr lang="en-IN" dirty="0" smtClean="0"/>
                        <a:t>6</a:t>
                      </a:r>
                      <a:endParaRPr lang="en-IN" dirty="0"/>
                    </a:p>
                  </a:txBody>
                  <a:tcPr/>
                </a:tc>
              </a:tr>
              <a:tr h="370840">
                <a:tc>
                  <a:txBody>
                    <a:bodyPr/>
                    <a:lstStyle/>
                    <a:p>
                      <a:pPr algn="ctr"/>
                      <a:r>
                        <a:rPr lang="en-IN" dirty="0" smtClean="0"/>
                        <a:t>9</a:t>
                      </a:r>
                      <a:endParaRPr lang="en-IN" dirty="0"/>
                    </a:p>
                  </a:txBody>
                  <a:tcPr/>
                </a:tc>
                <a:tc>
                  <a:txBody>
                    <a:bodyPr/>
                    <a:lstStyle/>
                    <a:p>
                      <a:r>
                        <a:rPr lang="en-IN" dirty="0" smtClean="0"/>
                        <a:t>Additional</a:t>
                      </a:r>
                      <a:r>
                        <a:rPr lang="en-IN" baseline="0" dirty="0" smtClean="0"/>
                        <a:t> Processes</a:t>
                      </a:r>
                      <a:endParaRPr lang="en-IN" dirty="0"/>
                    </a:p>
                  </a:txBody>
                  <a:tcPr/>
                </a:tc>
                <a:tc>
                  <a:txBody>
                    <a:bodyPr/>
                    <a:lstStyle/>
                    <a:p>
                      <a:pPr algn="r"/>
                      <a:r>
                        <a:rPr lang="en-IN" dirty="0" smtClean="0"/>
                        <a:t>3</a:t>
                      </a:r>
                      <a:endParaRPr lang="en-IN" dirty="0"/>
                    </a:p>
                  </a:txBody>
                  <a:tcPr/>
                </a:tc>
              </a:tr>
              <a:tr h="370840">
                <a:tc>
                  <a:txBody>
                    <a:bodyPr/>
                    <a:lstStyle/>
                    <a:p>
                      <a:pPr algn="ctr"/>
                      <a:r>
                        <a:rPr lang="en-IN" dirty="0" smtClean="0"/>
                        <a:t>10</a:t>
                      </a:r>
                      <a:endParaRPr lang="en-IN" dirty="0"/>
                    </a:p>
                  </a:txBody>
                  <a:tcPr/>
                </a:tc>
                <a:tc>
                  <a:txBody>
                    <a:bodyPr/>
                    <a:lstStyle/>
                    <a:p>
                      <a:r>
                        <a:rPr lang="en-IN" dirty="0" smtClean="0"/>
                        <a:t>Server Agnostics</a:t>
                      </a:r>
                      <a:r>
                        <a:rPr lang="en-IN" baseline="0" dirty="0" smtClean="0"/>
                        <a:t> Transportation Processes</a:t>
                      </a:r>
                      <a:endParaRPr lang="en-IN" dirty="0"/>
                    </a:p>
                  </a:txBody>
                  <a:tcPr/>
                </a:tc>
                <a:tc>
                  <a:txBody>
                    <a:bodyPr/>
                    <a:lstStyle/>
                    <a:p>
                      <a:pPr algn="r"/>
                      <a:r>
                        <a:rPr lang="en-IN" dirty="0" smtClean="0"/>
                        <a:t>3</a:t>
                      </a:r>
                      <a:endParaRPr lang="en-IN" dirty="0"/>
                    </a:p>
                  </a:txBody>
                  <a:tcPr/>
                </a:tc>
              </a:tr>
              <a:tr h="370840">
                <a:tc gridSpan="2">
                  <a:txBody>
                    <a:bodyPr/>
                    <a:lstStyle/>
                    <a:p>
                      <a:pPr algn="ctr"/>
                      <a:r>
                        <a:rPr lang="en-IN" b="1" dirty="0" smtClean="0"/>
                        <a:t>Total</a:t>
                      </a:r>
                      <a:endParaRPr lang="en-IN" b="1" dirty="0"/>
                    </a:p>
                  </a:txBody>
                  <a:tcPr/>
                </a:tc>
                <a:tc hMerge="1">
                  <a:txBody>
                    <a:bodyPr/>
                    <a:lstStyle/>
                    <a:p>
                      <a:endParaRPr lang="en-IN" dirty="0"/>
                    </a:p>
                  </a:txBody>
                  <a:tcPr/>
                </a:tc>
                <a:tc>
                  <a:txBody>
                    <a:bodyPr/>
                    <a:lstStyle/>
                    <a:p>
                      <a:pPr algn="r"/>
                      <a:r>
                        <a:rPr lang="en-US" dirty="0" smtClean="0"/>
                        <a:t>42</a:t>
                      </a:r>
                      <a:endParaRPr lang="en-IN" dirty="0"/>
                    </a:p>
                  </a:txBody>
                  <a:tcPr/>
                </a:tc>
              </a:tr>
            </a:tbl>
          </a:graphicData>
        </a:graphic>
      </p:graphicFrame>
    </p:spTree>
    <p:extLst>
      <p:ext uri="{BB962C8B-B14F-4D97-AF65-F5344CB8AC3E}">
        <p14:creationId xmlns:p14="http://schemas.microsoft.com/office/powerpoint/2010/main" val="35501520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02187" y="943960"/>
            <a:ext cx="9619326" cy="4892875"/>
          </a:xfrm>
          <a:prstGeom prst="rect">
            <a:avLst/>
          </a:prstGeom>
        </p:spPr>
      </p:pic>
      <p:sp>
        <p:nvSpPr>
          <p:cNvPr id="6" name="Rounded Rectangle 5"/>
          <p:cNvSpPr/>
          <p:nvPr/>
        </p:nvSpPr>
        <p:spPr>
          <a:xfrm>
            <a:off x="4474886" y="2152613"/>
            <a:ext cx="2852986" cy="127638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271675"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Material can be searched by material code OR by material name or a part of it, on submission of which list will be displayed as in the following screenshot.</a:t>
            </a:r>
            <a:endParaRPr lang="en-US" dirty="0">
              <a:solidFill>
                <a:schemeClr val="tx1"/>
              </a:solidFill>
            </a:endParaRPr>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Reservation(6/9)</a:t>
            </a:r>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774845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7387" y="962799"/>
            <a:ext cx="9959401" cy="5113355"/>
          </a:xfrm>
          <a:prstGeom prst="rect">
            <a:avLst/>
          </a:prstGeom>
        </p:spPr>
      </p:pic>
      <p:sp>
        <p:nvSpPr>
          <p:cNvPr id="5" name="Rounded Rectangle 4"/>
          <p:cNvSpPr/>
          <p:nvPr/>
        </p:nvSpPr>
        <p:spPr>
          <a:xfrm>
            <a:off x="4386298" y="2521012"/>
            <a:ext cx="2843855" cy="1236601"/>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6266577"/>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above screen shows list of materials as per search criteria.</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Reservation(7/9)</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8223504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7183" y="1010169"/>
            <a:ext cx="10050285" cy="5094816"/>
          </a:xfrm>
          <a:prstGeom prst="rect">
            <a:avLst/>
          </a:prstGeom>
        </p:spPr>
      </p:pic>
      <p:sp>
        <p:nvSpPr>
          <p:cNvPr id="5" name="Rounded Rectangle 4"/>
          <p:cNvSpPr/>
          <p:nvPr/>
        </p:nvSpPr>
        <p:spPr>
          <a:xfrm>
            <a:off x="3453095" y="1934390"/>
            <a:ext cx="7119657" cy="237310"/>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6223711"/>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The material is now added in the reservation list. Post verification of the list, user can click </a:t>
            </a:r>
            <a:r>
              <a:rPr lang="en-US" dirty="0">
                <a:solidFill>
                  <a:schemeClr val="tx1"/>
                </a:solidFill>
              </a:rPr>
              <a:t>on submit </a:t>
            </a:r>
            <a:r>
              <a:rPr lang="en-US" dirty="0" smtClean="0">
                <a:solidFill>
                  <a:schemeClr val="tx1"/>
                </a:solidFill>
              </a:rPr>
              <a:t>button at </a:t>
            </a:r>
            <a:r>
              <a:rPr lang="en-US" dirty="0">
                <a:solidFill>
                  <a:schemeClr val="tx1"/>
                </a:solidFill>
              </a:rPr>
              <a:t>the right bottom of the </a:t>
            </a:r>
            <a:r>
              <a:rPr lang="en-US" dirty="0" smtClean="0">
                <a:solidFill>
                  <a:schemeClr val="tx1"/>
                </a:solidFill>
              </a:rPr>
              <a:t>screen and create reservation.</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Reservation(8/9)</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3606627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75703" y="774611"/>
            <a:ext cx="9843719" cy="4994428"/>
          </a:xfrm>
          <a:prstGeom prst="rect">
            <a:avLst/>
          </a:prstGeom>
        </p:spPr>
      </p:pic>
      <p:sp>
        <p:nvSpPr>
          <p:cNvPr id="5" name="Rounded Rectangle 4"/>
          <p:cNvSpPr/>
          <p:nvPr/>
        </p:nvSpPr>
        <p:spPr>
          <a:xfrm>
            <a:off x="3300413" y="2157414"/>
            <a:ext cx="5214937" cy="385761"/>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6052261"/>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Reservation is created.</a:t>
            </a:r>
            <a:endParaRPr lang="en-US" dirty="0">
              <a:solidFill>
                <a:schemeClr val="tx1"/>
              </a:solidFill>
            </a:endParaRPr>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Create Reservation(9/9)</a:t>
            </a:r>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err="1" smtClean="0">
                <a:solidFill>
                  <a:prstClr val="white"/>
                </a:solidFill>
              </a:rPr>
              <a:t>Role</a:t>
            </a:r>
            <a:r>
              <a:rPr lang="en-IN" dirty="0" err="1" smtClean="0">
                <a:solidFill>
                  <a:prstClr val="white"/>
                </a:solidFill>
              </a:rPr>
              <a:t>:FC&amp;A</a:t>
            </a:r>
            <a:r>
              <a:rPr lang="en-IN" dirty="0" smtClean="0">
                <a:solidFill>
                  <a:prstClr val="white"/>
                </a:solidFill>
              </a:rPr>
              <a:t> 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209349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900868" y="883401"/>
            <a:ext cx="10275132" cy="4839257"/>
          </a:xfrm>
          <a:prstGeom prst="rect">
            <a:avLst/>
          </a:prstGeom>
        </p:spPr>
      </p:pic>
      <p:sp>
        <p:nvSpPr>
          <p:cNvPr id="7" name="Rounded Rectangle 6"/>
          <p:cNvSpPr/>
          <p:nvPr/>
        </p:nvSpPr>
        <p:spPr>
          <a:xfrm>
            <a:off x="946707" y="1376419"/>
            <a:ext cx="1610436" cy="163773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 receive and issue spares against the requests from DRS</a:t>
            </a:r>
            <a:endParaRPr lang="en-US" dirty="0">
              <a:solidFill>
                <a:schemeClr val="tx1"/>
              </a:solidFill>
            </a:endParaRPr>
          </a:p>
        </p:txBody>
      </p:sp>
      <p:sp>
        <p:nvSpPr>
          <p:cNvPr id="11" name="Text Placeholder 3"/>
          <p:cNvSpPr>
            <a:spLocks noGrp="1"/>
          </p:cNvSpPr>
          <p:nvPr>
            <p:ph type="body" sz="quarter" idx="10"/>
          </p:nvPr>
        </p:nvSpPr>
        <p:spPr>
          <a:xfrm>
            <a:off x="406400" y="163772"/>
            <a:ext cx="10769600" cy="518615"/>
          </a:xfrm>
        </p:spPr>
        <p:txBody>
          <a:bodyPr>
            <a:normAutofit/>
          </a:bodyPr>
          <a:lstStyle/>
          <a:p>
            <a:r>
              <a:rPr lang="en-IN" sz="2400" dirty="0" smtClean="0"/>
              <a:t>2. Device Care Receipt/Issue(1/4)</a:t>
            </a:r>
            <a:endParaRPr lang="en-IN" sz="2400" dirty="0"/>
          </a:p>
        </p:txBody>
      </p:sp>
      <p:sp>
        <p:nvSpPr>
          <p:cNvPr id="12" name="Rounded Rectangle 11"/>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3" name="Rounded Rectangle 1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675404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3528" y="751415"/>
            <a:ext cx="10736695" cy="4894052"/>
          </a:xfrm>
          <a:prstGeom prst="rect">
            <a:avLst/>
          </a:prstGeom>
        </p:spPr>
      </p:pic>
      <p:sp>
        <p:nvSpPr>
          <p:cNvPr id="5" name="Rounded Rectangle 4"/>
          <p:cNvSpPr/>
          <p:nvPr/>
        </p:nvSpPr>
        <p:spPr>
          <a:xfrm>
            <a:off x="703529" y="1363718"/>
            <a:ext cx="2568310" cy="72225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Order is selected from the left pane, products listed in the order no. will be displayed. Product information can be viewed upon click on the icon (highlighted on the right side)</a:t>
            </a:r>
            <a:endParaRPr lang="en-US" dirty="0">
              <a:solidFill>
                <a:schemeClr val="tx1"/>
              </a:solidFill>
            </a:endParaRPr>
          </a:p>
        </p:txBody>
      </p:sp>
      <p:sp>
        <p:nvSpPr>
          <p:cNvPr id="7" name="Rounded Rectangle 6"/>
          <p:cNvSpPr/>
          <p:nvPr/>
        </p:nvSpPr>
        <p:spPr>
          <a:xfrm>
            <a:off x="10643401" y="1812614"/>
            <a:ext cx="371728" cy="27132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2. Device Care Receipt/Issue(2/4)</a:t>
            </a:r>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304037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2641" y="778316"/>
            <a:ext cx="10683548" cy="4849330"/>
          </a:xfrm>
          <a:prstGeom prst="rect">
            <a:avLst/>
          </a:prstGeom>
        </p:spPr>
      </p:pic>
      <p:sp>
        <p:nvSpPr>
          <p:cNvPr id="5" name="Rounded Rectangle 4"/>
          <p:cNvSpPr/>
          <p:nvPr/>
        </p:nvSpPr>
        <p:spPr>
          <a:xfrm>
            <a:off x="4425403" y="2600325"/>
            <a:ext cx="3232696" cy="81438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Product description is displayed.</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2. Device Care Receipt/Issue(3/4)</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814674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6983" y="811975"/>
            <a:ext cx="10632916" cy="4824040"/>
          </a:xfrm>
          <a:prstGeom prst="rect">
            <a:avLst/>
          </a:prstGeom>
        </p:spPr>
      </p:pic>
      <p:sp>
        <p:nvSpPr>
          <p:cNvPr id="5" name="Rounded Rectangle 4"/>
          <p:cNvSpPr/>
          <p:nvPr/>
        </p:nvSpPr>
        <p:spPr>
          <a:xfrm>
            <a:off x="3614738" y="1849492"/>
            <a:ext cx="200025" cy="236483"/>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First to select the material from list (1), then click on scan button on top right (2), and </a:t>
            </a:r>
            <a:r>
              <a:rPr lang="en-US" dirty="0">
                <a:solidFill>
                  <a:schemeClr val="tx1"/>
                </a:solidFill>
              </a:rPr>
              <a:t>Bar code can be posted of the required </a:t>
            </a:r>
            <a:r>
              <a:rPr lang="en-US" dirty="0" smtClean="0">
                <a:solidFill>
                  <a:schemeClr val="tx1"/>
                </a:solidFill>
              </a:rPr>
              <a:t>material by clicking the Post button at the bottom (3).</a:t>
            </a:r>
            <a:endParaRPr lang="en-US" dirty="0">
              <a:solidFill>
                <a:schemeClr val="tx1"/>
              </a:solidFill>
            </a:endParaRPr>
          </a:p>
        </p:txBody>
      </p:sp>
      <p:sp>
        <p:nvSpPr>
          <p:cNvPr id="7" name="Rounded Rectangle 6"/>
          <p:cNvSpPr/>
          <p:nvPr/>
        </p:nvSpPr>
        <p:spPr>
          <a:xfrm>
            <a:off x="10785757" y="1116775"/>
            <a:ext cx="511278" cy="254825"/>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10828621" y="5364048"/>
            <a:ext cx="511278" cy="254825"/>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ular Callout 8"/>
          <p:cNvSpPr/>
          <p:nvPr/>
        </p:nvSpPr>
        <p:spPr>
          <a:xfrm>
            <a:off x="3386141" y="1657353"/>
            <a:ext cx="200025" cy="228600"/>
          </a:xfrm>
          <a:prstGeom prst="wedgeRoundRect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ysClr val="windowText" lastClr="000000"/>
                </a:solidFill>
              </a:rPr>
              <a:t>1</a:t>
            </a:r>
            <a:endParaRPr lang="en-IN" sz="1000" dirty="0">
              <a:solidFill>
                <a:sysClr val="windowText" lastClr="000000"/>
              </a:solidFill>
            </a:endParaRPr>
          </a:p>
        </p:txBody>
      </p:sp>
      <p:sp>
        <p:nvSpPr>
          <p:cNvPr id="10" name="Rounded Rectangular Callout 9"/>
          <p:cNvSpPr/>
          <p:nvPr/>
        </p:nvSpPr>
        <p:spPr>
          <a:xfrm>
            <a:off x="10542868" y="962373"/>
            <a:ext cx="200025" cy="228600"/>
          </a:xfrm>
          <a:prstGeom prst="wedgeRoundRect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ysClr val="windowText" lastClr="000000"/>
                </a:solidFill>
              </a:rPr>
              <a:t>2</a:t>
            </a:r>
            <a:endParaRPr lang="en-IN" sz="1000" dirty="0">
              <a:solidFill>
                <a:sysClr val="windowText" lastClr="000000"/>
              </a:solidFill>
            </a:endParaRPr>
          </a:p>
        </p:txBody>
      </p:sp>
      <p:sp>
        <p:nvSpPr>
          <p:cNvPr id="11" name="Rounded Rectangular Callout 10"/>
          <p:cNvSpPr/>
          <p:nvPr/>
        </p:nvSpPr>
        <p:spPr>
          <a:xfrm>
            <a:off x="10685744" y="5034261"/>
            <a:ext cx="200025" cy="228600"/>
          </a:xfrm>
          <a:prstGeom prst="wedgeRoundRect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ysClr val="windowText" lastClr="000000"/>
                </a:solidFill>
              </a:rPr>
              <a:t>3</a:t>
            </a:r>
            <a:endParaRPr lang="en-IN" sz="1000" dirty="0">
              <a:solidFill>
                <a:sysClr val="windowText" lastClr="000000"/>
              </a:solidFill>
            </a:endParaRPr>
          </a:p>
        </p:txBody>
      </p:sp>
      <p:sp>
        <p:nvSpPr>
          <p:cNvPr id="12" name="Text Placeholder 3"/>
          <p:cNvSpPr>
            <a:spLocks noGrp="1"/>
          </p:cNvSpPr>
          <p:nvPr>
            <p:ph type="body" sz="quarter" idx="10"/>
          </p:nvPr>
        </p:nvSpPr>
        <p:spPr>
          <a:xfrm>
            <a:off x="406400" y="163772"/>
            <a:ext cx="10769600" cy="518615"/>
          </a:xfrm>
        </p:spPr>
        <p:txBody>
          <a:bodyPr>
            <a:normAutofit/>
          </a:bodyPr>
          <a:lstStyle/>
          <a:p>
            <a:r>
              <a:rPr lang="en-IN" sz="2400" dirty="0" smtClean="0"/>
              <a:t>2. Device Care Receipt/Issue(4/4)</a:t>
            </a:r>
            <a:endParaRPr lang="en-IN" sz="2400" dirty="0"/>
          </a:p>
        </p:txBody>
      </p:sp>
      <p:sp>
        <p:nvSpPr>
          <p:cNvPr id="13" name="Rounded Rectangle 12"/>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4" name="Rounded Rectangle 13"/>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72413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49362" y="849356"/>
            <a:ext cx="9458325" cy="4314825"/>
          </a:xfrm>
          <a:prstGeom prst="rect">
            <a:avLst/>
          </a:prstGeom>
        </p:spPr>
      </p:pic>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4. SIM De-kitting(1/3)</a:t>
            </a:r>
            <a:endParaRPr lang="en-IN" sz="2400" dirty="0"/>
          </a:p>
        </p:txBody>
      </p:sp>
      <p:sp>
        <p:nvSpPr>
          <p:cNvPr id="8" name="Rounded Rectangle 7"/>
          <p:cNvSpPr/>
          <p:nvPr/>
        </p:nvSpPr>
        <p:spPr>
          <a:xfrm>
            <a:off x="1852897" y="3087329"/>
            <a:ext cx="1390366" cy="1356084"/>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split the packed SIM into single SIM for issuing against purchase orders to channel partners. </a:t>
            </a:r>
          </a:p>
        </p:txBody>
      </p:sp>
      <p:sp>
        <p:nvSpPr>
          <p:cNvPr id="7" name="Rounded Rectangular Callout 6"/>
          <p:cNvSpPr/>
          <p:nvPr/>
        </p:nvSpPr>
        <p:spPr>
          <a:xfrm>
            <a:off x="10542868" y="962373"/>
            <a:ext cx="200025" cy="228600"/>
          </a:xfrm>
          <a:prstGeom prst="wedgeRoundRectCallou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00" dirty="0" smtClean="0">
                <a:solidFill>
                  <a:sysClr val="windowText" lastClr="000000"/>
                </a:solidFill>
              </a:rPr>
              <a:t>2</a:t>
            </a:r>
            <a:endParaRPr lang="en-IN" sz="1000" dirty="0">
              <a:solidFill>
                <a:sysClr val="windowText" lastClr="000000"/>
              </a:solidFill>
            </a:endParaRPr>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747849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335090" y="804859"/>
            <a:ext cx="9458325" cy="4648200"/>
          </a:xfrm>
          <a:prstGeom prst="rect">
            <a:avLst/>
          </a:prstGeom>
        </p:spPr>
      </p:pic>
      <p:sp>
        <p:nvSpPr>
          <p:cNvPr id="6" name="Rounded Rectangle 5"/>
          <p:cNvSpPr/>
          <p:nvPr/>
        </p:nvSpPr>
        <p:spPr>
          <a:xfrm>
            <a:off x="10072687" y="1429364"/>
            <a:ext cx="577257" cy="28941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Click on scan button highlighted at the top to scan the serial no. of kitted SIM. Article is then displayed as above. Click on submit button at the right bottom to de-kit the SIM.</a:t>
            </a:r>
            <a:endParaRPr lang="en-US" dirty="0">
              <a:solidFill>
                <a:schemeClr val="tx1"/>
              </a:solidFill>
            </a:endParaRPr>
          </a:p>
        </p:txBody>
      </p:sp>
      <p:sp>
        <p:nvSpPr>
          <p:cNvPr id="8" name="Rounded Rectangle 7"/>
          <p:cNvSpPr/>
          <p:nvPr/>
        </p:nvSpPr>
        <p:spPr>
          <a:xfrm>
            <a:off x="1609725" y="1971386"/>
            <a:ext cx="9040219" cy="282313"/>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9939337" y="5145237"/>
            <a:ext cx="710607" cy="307821"/>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 Placeholder 3"/>
          <p:cNvSpPr>
            <a:spLocks noGrp="1"/>
          </p:cNvSpPr>
          <p:nvPr>
            <p:ph type="body" sz="quarter" idx="10"/>
          </p:nvPr>
        </p:nvSpPr>
        <p:spPr>
          <a:xfrm>
            <a:off x="406400" y="163772"/>
            <a:ext cx="10769600" cy="518615"/>
          </a:xfrm>
        </p:spPr>
        <p:txBody>
          <a:bodyPr>
            <a:normAutofit/>
          </a:bodyPr>
          <a:lstStyle/>
          <a:p>
            <a:r>
              <a:rPr lang="en-IN" sz="2400" dirty="0" smtClean="0"/>
              <a:t>4. SIM De-kitting(2/3)</a:t>
            </a:r>
            <a:endParaRPr lang="en-IN" sz="2400" dirty="0"/>
          </a:p>
        </p:txBody>
      </p:sp>
      <p:sp>
        <p:nvSpPr>
          <p:cNvPr id="11" name="Rounded Rectangle 10"/>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245782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a:t>Functionalities available in Production (</a:t>
            </a:r>
            <a:r>
              <a:rPr lang="en-IN" sz="2400" dirty="0" smtClean="0"/>
              <a:t>2/7)</a:t>
            </a:r>
            <a:endParaRPr lang="en-IN" sz="2400" dirty="0"/>
          </a:p>
        </p:txBody>
      </p:sp>
      <p:sp>
        <p:nvSpPr>
          <p:cNvPr id="2" name="Rounded Rectangle 1"/>
          <p:cNvSpPr/>
          <p:nvPr/>
        </p:nvSpPr>
        <p:spPr>
          <a:xfrm>
            <a:off x="4408227" y="859810"/>
            <a:ext cx="2893325"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Procurement</a:t>
            </a:r>
            <a:endParaRPr lang="en-IN" b="1" dirty="0"/>
          </a:p>
        </p:txBody>
      </p:sp>
      <p:sp>
        <p:nvSpPr>
          <p:cNvPr id="4" name="Rounded Rectangle 3"/>
          <p:cNvSpPr/>
          <p:nvPr/>
        </p:nvSpPr>
        <p:spPr>
          <a:xfrm>
            <a:off x="4408227" y="3328870"/>
            <a:ext cx="2893325"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Inbound Movements</a:t>
            </a:r>
            <a:endParaRPr lang="en-IN" b="1" dirty="0"/>
          </a:p>
        </p:txBody>
      </p:sp>
      <p:graphicFrame>
        <p:nvGraphicFramePr>
          <p:cNvPr id="5" name="Table 4"/>
          <p:cNvGraphicFramePr>
            <a:graphicFrameLocks noGrp="1"/>
          </p:cNvGraphicFramePr>
          <p:nvPr>
            <p:extLst/>
          </p:nvPr>
        </p:nvGraphicFramePr>
        <p:xfrm>
          <a:off x="90226" y="1366097"/>
          <a:ext cx="11927604" cy="1416860"/>
        </p:xfrm>
        <a:graphic>
          <a:graphicData uri="http://schemas.openxmlformats.org/drawingml/2006/table">
            <a:tbl>
              <a:tblPr/>
              <a:tblGrid>
                <a:gridCol w="995263"/>
                <a:gridCol w="3213871"/>
                <a:gridCol w="5085171"/>
                <a:gridCol w="2633299"/>
              </a:tblGrid>
              <a:tr h="361001">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r>
              <a:tr h="1055859">
                <a:tc>
                  <a:txBody>
                    <a:bodyPr/>
                    <a:lstStyle/>
                    <a:p>
                      <a:pPr algn="ctr" fontAlgn="ctr"/>
                      <a:r>
                        <a:rPr lang="en-IN" sz="16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Purchase Order Display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View the purchase order details at JC end.</a:t>
                      </a:r>
                      <a:br>
                        <a:rPr lang="en-US" sz="1600" b="0" i="0" u="none" strike="noStrike" dirty="0">
                          <a:solidFill>
                            <a:srgbClr val="000000"/>
                          </a:solidFill>
                          <a:effectLst/>
                          <a:latin typeface="Calibri" panose="020F0502020204030204" pitchFamily="34" charset="0"/>
                        </a:rPr>
                      </a:br>
                      <a:r>
                        <a:rPr lang="en-US" sz="1600" b="0" i="0" u="none" strike="noStrike" dirty="0">
                          <a:solidFill>
                            <a:srgbClr val="000000"/>
                          </a:solidFill>
                          <a:effectLst/>
                          <a:latin typeface="Calibri" panose="020F0502020204030204" pitchFamily="34" charset="0"/>
                        </a:rPr>
                        <a:t>Enter Purchase order number or date range to list down the </a:t>
                      </a:r>
                      <a:r>
                        <a:rPr lang="en-US" sz="1600" b="0" i="0" u="none" strike="noStrike" dirty="0" err="1">
                          <a:solidFill>
                            <a:srgbClr val="000000"/>
                          </a:solidFill>
                          <a:effectLst/>
                          <a:latin typeface="Calibri" panose="020F0502020204030204" pitchFamily="34" charset="0"/>
                        </a:rPr>
                        <a:t>Pos</a:t>
                      </a:r>
                      <a:endParaRPr lang="en-US"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414944505"/>
              </p:ext>
            </p:extLst>
          </p:nvPr>
        </p:nvGraphicFramePr>
        <p:xfrm>
          <a:off x="117522" y="4012580"/>
          <a:ext cx="11900308" cy="1569371"/>
        </p:xfrm>
        <a:graphic>
          <a:graphicData uri="http://schemas.openxmlformats.org/drawingml/2006/table">
            <a:tbl>
              <a:tblPr/>
              <a:tblGrid>
                <a:gridCol w="992985"/>
                <a:gridCol w="3206516"/>
                <a:gridCol w="5073534"/>
                <a:gridCol w="2627273"/>
              </a:tblGrid>
              <a:tr h="321117">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1248254">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Material Receipt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perform material </a:t>
                      </a:r>
                      <a:r>
                        <a:rPr lang="en-US" sz="1600" b="0" i="0" u="none" strike="noStrike" dirty="0" err="1">
                          <a:solidFill>
                            <a:srgbClr val="000000"/>
                          </a:solidFill>
                          <a:effectLst/>
                          <a:latin typeface="Calibri" panose="020F0502020204030204" pitchFamily="34" charset="0"/>
                        </a:rPr>
                        <a:t>reciept</a:t>
                      </a:r>
                      <a:r>
                        <a:rPr lang="en-US" sz="1600" b="0" i="0" u="none" strike="noStrike" dirty="0">
                          <a:solidFill>
                            <a:srgbClr val="000000"/>
                          </a:solidFill>
                          <a:effectLst/>
                          <a:latin typeface="Calibri" panose="020F0502020204030204" pitchFamily="34" charset="0"/>
                        </a:rPr>
                        <a:t> (GRN) at JC. Allows scanning of pallet, MSN and </a:t>
                      </a:r>
                      <a:r>
                        <a:rPr lang="en-US" sz="1600" b="0" i="0" u="none" strike="noStrike" dirty="0" err="1">
                          <a:solidFill>
                            <a:srgbClr val="000000"/>
                          </a:solidFill>
                          <a:effectLst/>
                          <a:latin typeface="Calibri" panose="020F0502020204030204" pitchFamily="34" charset="0"/>
                        </a:rPr>
                        <a:t>indiviual</a:t>
                      </a:r>
                      <a:r>
                        <a:rPr lang="en-US" sz="1600" b="0" i="0" u="none" strike="noStrike" dirty="0">
                          <a:solidFill>
                            <a:srgbClr val="000000"/>
                          </a:solidFill>
                          <a:effectLst/>
                          <a:latin typeface="Calibri" panose="020F0502020204030204" pitchFamily="34" charset="0"/>
                        </a:rPr>
                        <a:t> serial </a:t>
                      </a:r>
                      <a:r>
                        <a:rPr lang="en-US" sz="1600" b="0" i="0" u="none" strike="noStrike" dirty="0" smtClean="0">
                          <a:solidFill>
                            <a:srgbClr val="000000"/>
                          </a:solidFill>
                          <a:effectLst/>
                          <a:latin typeface="Calibri" panose="020F0502020204030204" pitchFamily="34" charset="0"/>
                        </a:rPr>
                        <a:t> number capturing </a:t>
                      </a:r>
                      <a:r>
                        <a:rPr lang="en-US" sz="1600" b="0" i="0" u="none" strike="noStrike" dirty="0">
                          <a:solidFill>
                            <a:srgbClr val="000000"/>
                          </a:solidFill>
                          <a:effectLst/>
                          <a:latin typeface="Calibri" panose="020F0502020204030204" pitchFamily="34" charset="0"/>
                        </a:rPr>
                        <a:t>of good , damage and shortage quantity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09628261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9091" y="782122"/>
            <a:ext cx="9093819" cy="5112772"/>
          </a:xfrm>
          <a:prstGeom prst="rect">
            <a:avLst/>
          </a:prstGeom>
        </p:spPr>
      </p:pic>
      <p:sp>
        <p:nvSpPr>
          <p:cNvPr id="5" name="Rounded Rectangle 4"/>
          <p:cNvSpPr/>
          <p:nvPr/>
        </p:nvSpPr>
        <p:spPr>
          <a:xfrm>
            <a:off x="3853146" y="2576795"/>
            <a:ext cx="4433603" cy="45215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SIM is de-Kitted. With this the stock quantity of de-kitted SIM is increased and that of packed SIM is reduced.</a:t>
            </a:r>
            <a:endParaRPr lang="en-US" dirty="0">
              <a:solidFill>
                <a:schemeClr val="tx1"/>
              </a:solidFill>
            </a:endParaRPr>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4. SIM De-kitting(3/3)</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4564554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5316" y="791316"/>
            <a:ext cx="9183253" cy="5163053"/>
          </a:xfrm>
          <a:prstGeom prst="rect">
            <a:avLst/>
          </a:prstGeom>
        </p:spPr>
      </p:pic>
      <p:sp>
        <p:nvSpPr>
          <p:cNvPr id="8" name="Rounded Rectangle 7"/>
          <p:cNvSpPr/>
          <p:nvPr/>
        </p:nvSpPr>
        <p:spPr>
          <a:xfrm>
            <a:off x="3381659" y="3586162"/>
            <a:ext cx="1304641" cy="1318871"/>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300251" y="6037977"/>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latin typeface="Calibri" panose="020F0502020204030204" pitchFamily="34" charset="0"/>
              </a:rPr>
              <a:t>To issue consumable materials to respective departments within JC</a:t>
            </a:r>
          </a:p>
        </p:txBody>
      </p:sp>
      <p:sp>
        <p:nvSpPr>
          <p:cNvPr id="7" name="Text Placeholder 3"/>
          <p:cNvSpPr>
            <a:spLocks noGrp="1"/>
          </p:cNvSpPr>
          <p:nvPr>
            <p:ph type="body" sz="quarter" idx="10"/>
          </p:nvPr>
        </p:nvSpPr>
        <p:spPr>
          <a:xfrm>
            <a:off x="300251" y="167064"/>
            <a:ext cx="10769600" cy="483643"/>
          </a:xfrm>
        </p:spPr>
        <p:txBody>
          <a:bodyPr>
            <a:noAutofit/>
          </a:bodyPr>
          <a:lstStyle/>
          <a:p>
            <a:r>
              <a:rPr lang="en-IN" sz="2400" dirty="0" smtClean="0"/>
              <a:t>5. Issue Materials Consumables(1/5)</a:t>
            </a:r>
            <a:endParaRPr lang="en-IN" sz="2400" dirty="0"/>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976219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4239" y="790629"/>
            <a:ext cx="8826371" cy="4962406"/>
          </a:xfrm>
          <a:prstGeom prst="rect">
            <a:avLst/>
          </a:prstGeom>
        </p:spPr>
      </p:pic>
      <p:sp>
        <p:nvSpPr>
          <p:cNvPr id="8" name="Rounded Rectangle 7"/>
          <p:cNvSpPr/>
          <p:nvPr/>
        </p:nvSpPr>
        <p:spPr>
          <a:xfrm>
            <a:off x="4772024" y="2928940"/>
            <a:ext cx="1305930" cy="1171575"/>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JC SCM issues consumables devices (447 server) as well as </a:t>
            </a:r>
            <a:r>
              <a:rPr lang="en-US" dirty="0" err="1" smtClean="0">
                <a:solidFill>
                  <a:schemeClr val="tx1"/>
                </a:solidFill>
              </a:rPr>
              <a:t>FTTx</a:t>
            </a:r>
            <a:r>
              <a:rPr lang="en-US" dirty="0" smtClean="0">
                <a:solidFill>
                  <a:schemeClr val="tx1"/>
                </a:solidFill>
              </a:rPr>
              <a:t> (P91 server). Select the right tile appropriately</a:t>
            </a:r>
            <a:endParaRPr lang="en-US" dirty="0">
              <a:solidFill>
                <a:schemeClr val="tx1"/>
              </a:solidFill>
            </a:endParaRPr>
          </a:p>
        </p:txBody>
      </p:sp>
      <p:sp>
        <p:nvSpPr>
          <p:cNvPr id="7" name="Text Placeholder 3"/>
          <p:cNvSpPr>
            <a:spLocks noGrp="1"/>
          </p:cNvSpPr>
          <p:nvPr>
            <p:ph type="body" sz="quarter" idx="10"/>
          </p:nvPr>
        </p:nvSpPr>
        <p:spPr>
          <a:xfrm>
            <a:off x="300251" y="167064"/>
            <a:ext cx="10769600" cy="483643"/>
          </a:xfrm>
        </p:spPr>
        <p:txBody>
          <a:bodyPr>
            <a:noAutofit/>
          </a:bodyPr>
          <a:lstStyle/>
          <a:p>
            <a:r>
              <a:rPr lang="en-IN" sz="2400" dirty="0" smtClean="0"/>
              <a:t>5. Issue Materials Consumables(2/5)</a:t>
            </a:r>
            <a:endParaRPr lang="en-IN" sz="2400" dirty="0"/>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475094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89372" y="785981"/>
            <a:ext cx="9184757" cy="5163900"/>
          </a:xfrm>
          <a:prstGeom prst="rect">
            <a:avLst/>
          </a:prstGeom>
        </p:spPr>
      </p:pic>
      <p:sp>
        <p:nvSpPr>
          <p:cNvPr id="9" name="Rounded Rectangle 8"/>
          <p:cNvSpPr/>
          <p:nvPr/>
        </p:nvSpPr>
        <p:spPr>
          <a:xfrm>
            <a:off x="300251" y="592367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Click on scan on top right (highlighted) to scan the material to be issued.</a:t>
            </a:r>
            <a:endParaRPr lang="en-US" dirty="0">
              <a:solidFill>
                <a:schemeClr val="tx1"/>
              </a:solidFill>
            </a:endParaRPr>
          </a:p>
        </p:txBody>
      </p:sp>
      <p:sp>
        <p:nvSpPr>
          <p:cNvPr id="10" name="Rounded Rectangle 9"/>
          <p:cNvSpPr/>
          <p:nvPr/>
        </p:nvSpPr>
        <p:spPr>
          <a:xfrm>
            <a:off x="9953958" y="2447567"/>
            <a:ext cx="618791" cy="25276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 Placeholder 3"/>
          <p:cNvSpPr>
            <a:spLocks noGrp="1"/>
          </p:cNvSpPr>
          <p:nvPr>
            <p:ph type="body" sz="quarter" idx="10"/>
          </p:nvPr>
        </p:nvSpPr>
        <p:spPr>
          <a:xfrm>
            <a:off x="300251" y="167064"/>
            <a:ext cx="10769600" cy="483643"/>
          </a:xfrm>
        </p:spPr>
        <p:txBody>
          <a:bodyPr>
            <a:noAutofit/>
          </a:bodyPr>
          <a:lstStyle/>
          <a:p>
            <a:r>
              <a:rPr lang="en-IN" sz="2400" dirty="0" smtClean="0"/>
              <a:t>5. Issue Materials Consumables(3/5)</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73409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57698" y="778367"/>
            <a:ext cx="9276605" cy="5215539"/>
          </a:xfrm>
          <a:prstGeom prst="rect">
            <a:avLst/>
          </a:prstGeom>
        </p:spPr>
      </p:pic>
      <p:sp>
        <p:nvSpPr>
          <p:cNvPr id="8" name="Rounded Rectangle 7"/>
          <p:cNvSpPr/>
          <p:nvPr/>
        </p:nvSpPr>
        <p:spPr>
          <a:xfrm>
            <a:off x="2624418" y="4114795"/>
            <a:ext cx="4305019" cy="30003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9958388" y="5526306"/>
            <a:ext cx="571500" cy="20298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ounded Rectangle 9"/>
          <p:cNvSpPr/>
          <p:nvPr/>
        </p:nvSpPr>
        <p:spPr>
          <a:xfrm>
            <a:off x="300251" y="6052265"/>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Material quantity is increased by 1 (highlighted). Click on </a:t>
            </a:r>
            <a:r>
              <a:rPr lang="en-US" b="1" dirty="0" smtClean="0">
                <a:solidFill>
                  <a:schemeClr val="tx1"/>
                </a:solidFill>
              </a:rPr>
              <a:t>Submit </a:t>
            </a:r>
            <a:r>
              <a:rPr lang="en-US" dirty="0" smtClean="0">
                <a:solidFill>
                  <a:schemeClr val="tx1"/>
                </a:solidFill>
              </a:rPr>
              <a:t>to complete the transaction.</a:t>
            </a:r>
            <a:endParaRPr lang="en-US" b="1" dirty="0">
              <a:solidFill>
                <a:schemeClr val="tx1"/>
              </a:solidFill>
            </a:endParaRPr>
          </a:p>
        </p:txBody>
      </p:sp>
      <p:sp>
        <p:nvSpPr>
          <p:cNvPr id="11" name="Text Placeholder 3"/>
          <p:cNvSpPr>
            <a:spLocks noGrp="1"/>
          </p:cNvSpPr>
          <p:nvPr>
            <p:ph type="body" sz="quarter" idx="10"/>
          </p:nvPr>
        </p:nvSpPr>
        <p:spPr>
          <a:xfrm>
            <a:off x="300251" y="167064"/>
            <a:ext cx="10769600" cy="483643"/>
          </a:xfrm>
        </p:spPr>
        <p:txBody>
          <a:bodyPr>
            <a:noAutofit/>
          </a:bodyPr>
          <a:lstStyle/>
          <a:p>
            <a:r>
              <a:rPr lang="en-IN" sz="2400" dirty="0" smtClean="0"/>
              <a:t>5. Issue Materials Consumables(4/5)</a:t>
            </a:r>
            <a:endParaRPr lang="en-IN" sz="2400" dirty="0"/>
          </a:p>
        </p:txBody>
      </p:sp>
      <p:sp>
        <p:nvSpPr>
          <p:cNvPr id="12" name="Rounded Rectangle 11"/>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3" name="Rounded Rectangle 12"/>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7464768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3622" y="847050"/>
            <a:ext cx="9184757" cy="5163900"/>
          </a:xfrm>
          <a:prstGeom prst="rect">
            <a:avLst/>
          </a:prstGeom>
        </p:spPr>
      </p:pic>
      <p:sp>
        <p:nvSpPr>
          <p:cNvPr id="5" name="Rounded Rectangle 4"/>
          <p:cNvSpPr/>
          <p:nvPr/>
        </p:nvSpPr>
        <p:spPr>
          <a:xfrm>
            <a:off x="2114550" y="3657600"/>
            <a:ext cx="1385888" cy="129482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6195139"/>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To move the stocks from one storage location to other vis. Saleable to damage or saleable to stock </a:t>
            </a:r>
            <a:r>
              <a:rPr lang="en-US" dirty="0" smtClean="0">
                <a:solidFill>
                  <a:schemeClr val="tx1"/>
                </a:solidFill>
              </a:rPr>
              <a:t>return</a:t>
            </a:r>
            <a:endParaRPr lang="en-US" dirty="0">
              <a:solidFill>
                <a:schemeClr val="tx1"/>
              </a:solidFill>
            </a:endParaRPr>
          </a:p>
        </p:txBody>
      </p:sp>
      <p:sp>
        <p:nvSpPr>
          <p:cNvPr id="7" name="Text Placeholder 3"/>
          <p:cNvSpPr>
            <a:spLocks noGrp="1"/>
          </p:cNvSpPr>
          <p:nvPr>
            <p:ph type="body" sz="quarter" idx="10"/>
          </p:nvPr>
        </p:nvSpPr>
        <p:spPr>
          <a:xfrm>
            <a:off x="300251" y="167064"/>
            <a:ext cx="10769600" cy="483643"/>
          </a:xfrm>
        </p:spPr>
        <p:txBody>
          <a:bodyPr>
            <a:noAutofit/>
          </a:bodyPr>
          <a:lstStyle/>
          <a:p>
            <a:r>
              <a:rPr lang="en-IN" sz="2400" dirty="0" smtClean="0"/>
              <a:t>5. Issue Materials Consumables(5/5)</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232906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11315" y="795153"/>
            <a:ext cx="9369371" cy="5267694"/>
          </a:xfrm>
          <a:prstGeom prst="rect">
            <a:avLst/>
          </a:prstGeom>
        </p:spPr>
      </p:pic>
      <p:sp>
        <p:nvSpPr>
          <p:cNvPr id="6" name="Rounded Rectangle 5"/>
          <p:cNvSpPr/>
          <p:nvPr/>
        </p:nvSpPr>
        <p:spPr>
          <a:xfrm>
            <a:off x="5981984" y="1843088"/>
            <a:ext cx="1404654" cy="135731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00251" y="6137989"/>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To move the stocks from one storage location to other vis. Saleable to damage or saleable to stock return</a:t>
            </a:r>
            <a:endParaRPr lang="en-US" dirty="0">
              <a:solidFill>
                <a:schemeClr val="tx1"/>
              </a:solidFill>
            </a:endParaRPr>
          </a:p>
        </p:txBody>
      </p:sp>
      <p:sp>
        <p:nvSpPr>
          <p:cNvPr id="8" name="Text Placeholder 1"/>
          <p:cNvSpPr>
            <a:spLocks noGrp="1"/>
          </p:cNvSpPr>
          <p:nvPr>
            <p:ph type="body" sz="quarter" idx="10"/>
          </p:nvPr>
        </p:nvSpPr>
        <p:spPr>
          <a:xfrm>
            <a:off x="300251" y="76777"/>
            <a:ext cx="10769600" cy="586661"/>
          </a:xfrm>
        </p:spPr>
        <p:txBody>
          <a:bodyPr>
            <a:noAutofit/>
          </a:bodyPr>
          <a:lstStyle/>
          <a:p>
            <a:r>
              <a:rPr lang="en-IN" sz="2400" dirty="0" smtClean="0"/>
              <a:t>9. Move Stock Return/Damaged Item(1/4)</a:t>
            </a:r>
            <a:endParaRPr lang="en-IN" sz="2400" dirty="0"/>
          </a:p>
        </p:txBody>
      </p:sp>
      <p:sp>
        <p:nvSpPr>
          <p:cNvPr id="10" name="Rounded Rectangle 9"/>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460240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64468" y="768815"/>
            <a:ext cx="9463065" cy="5320371"/>
          </a:xfrm>
          <a:prstGeom prst="rect">
            <a:avLst/>
          </a:prstGeom>
        </p:spPr>
      </p:pic>
      <p:sp>
        <p:nvSpPr>
          <p:cNvPr id="5" name="Rounded Rectangle 4"/>
          <p:cNvSpPr/>
          <p:nvPr/>
        </p:nvSpPr>
        <p:spPr>
          <a:xfrm>
            <a:off x="4596099" y="2878201"/>
            <a:ext cx="1518951" cy="1665223"/>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le 5"/>
          <p:cNvSpPr/>
          <p:nvPr/>
        </p:nvSpPr>
        <p:spPr>
          <a:xfrm>
            <a:off x="300251" y="623800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To move stocks from one storage location to another, click on the highlighted tile for Device or the tile next to highlighted one for </a:t>
            </a:r>
            <a:r>
              <a:rPr lang="en-US" dirty="0" err="1" smtClean="0">
                <a:solidFill>
                  <a:schemeClr val="tx1"/>
                </a:solidFill>
              </a:rPr>
              <a:t>FTTx</a:t>
            </a:r>
            <a:r>
              <a:rPr lang="en-US" dirty="0" smtClean="0">
                <a:solidFill>
                  <a:schemeClr val="tx1"/>
                </a:solidFill>
              </a:rPr>
              <a:t> and O&amp;M.</a:t>
            </a:r>
            <a:endParaRPr lang="en-US" dirty="0">
              <a:solidFill>
                <a:schemeClr val="tx1"/>
              </a:solidFill>
            </a:endParaRPr>
          </a:p>
        </p:txBody>
      </p:sp>
      <p:sp>
        <p:nvSpPr>
          <p:cNvPr id="7" name="Text Placeholder 1"/>
          <p:cNvSpPr>
            <a:spLocks noGrp="1"/>
          </p:cNvSpPr>
          <p:nvPr>
            <p:ph type="body" sz="quarter" idx="10"/>
          </p:nvPr>
        </p:nvSpPr>
        <p:spPr>
          <a:xfrm>
            <a:off x="300251" y="76777"/>
            <a:ext cx="10769600" cy="586661"/>
          </a:xfrm>
        </p:spPr>
        <p:txBody>
          <a:bodyPr>
            <a:noAutofit/>
          </a:bodyPr>
          <a:lstStyle/>
          <a:p>
            <a:r>
              <a:rPr lang="en-IN" sz="2400" dirty="0" smtClean="0"/>
              <a:t>9. Move Stock Return/Damaged Item(2/4)</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107573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00251" y="1292078"/>
            <a:ext cx="7994261" cy="4494573"/>
          </a:xfrm>
          <a:prstGeom prst="rect">
            <a:avLst/>
          </a:prstGeom>
        </p:spPr>
      </p:pic>
      <p:sp>
        <p:nvSpPr>
          <p:cNvPr id="5" name="Rounded Rectangle 4"/>
          <p:cNvSpPr/>
          <p:nvPr/>
        </p:nvSpPr>
        <p:spPr>
          <a:xfrm>
            <a:off x="977045" y="2371235"/>
            <a:ext cx="2422594" cy="29111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ounded Rectangle 7"/>
          <p:cNvSpPr/>
          <p:nvPr/>
        </p:nvSpPr>
        <p:spPr>
          <a:xfrm>
            <a:off x="4759748" y="2371235"/>
            <a:ext cx="2422594" cy="291118"/>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ounded Rectangle 8"/>
          <p:cNvSpPr/>
          <p:nvPr/>
        </p:nvSpPr>
        <p:spPr>
          <a:xfrm>
            <a:off x="8971306" y="990600"/>
            <a:ext cx="2947916" cy="5442187"/>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Oval 9"/>
          <p:cNvSpPr/>
          <p:nvPr/>
        </p:nvSpPr>
        <p:spPr>
          <a:xfrm>
            <a:off x="9143555" y="1467707"/>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1" name="TextBox 10"/>
          <p:cNvSpPr txBox="1"/>
          <p:nvPr/>
        </p:nvSpPr>
        <p:spPr>
          <a:xfrm>
            <a:off x="9562398" y="1342267"/>
            <a:ext cx="2356824" cy="1169551"/>
          </a:xfrm>
          <a:prstGeom prst="rect">
            <a:avLst/>
          </a:prstGeom>
          <a:noFill/>
        </p:spPr>
        <p:txBody>
          <a:bodyPr wrap="square" rtlCol="0">
            <a:spAutoFit/>
          </a:bodyPr>
          <a:lstStyle/>
          <a:p>
            <a:r>
              <a:rPr lang="en-IN" sz="1400" dirty="0" smtClean="0"/>
              <a:t>Select sending storage area from the drop down which is listed by clicking on the icon in right of selected area</a:t>
            </a:r>
            <a:endParaRPr lang="en-IN" sz="1400" dirty="0"/>
          </a:p>
        </p:txBody>
      </p:sp>
      <p:sp>
        <p:nvSpPr>
          <p:cNvPr id="12" name="Oval 11"/>
          <p:cNvSpPr/>
          <p:nvPr/>
        </p:nvSpPr>
        <p:spPr>
          <a:xfrm>
            <a:off x="9120542" y="2524001"/>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13" name="TextBox 12"/>
          <p:cNvSpPr txBox="1"/>
          <p:nvPr/>
        </p:nvSpPr>
        <p:spPr>
          <a:xfrm>
            <a:off x="9562398" y="2452523"/>
            <a:ext cx="2356824" cy="1169551"/>
          </a:xfrm>
          <a:prstGeom prst="rect">
            <a:avLst/>
          </a:prstGeom>
          <a:noFill/>
        </p:spPr>
        <p:txBody>
          <a:bodyPr wrap="square" rtlCol="0">
            <a:spAutoFit/>
          </a:bodyPr>
          <a:lstStyle/>
          <a:p>
            <a:r>
              <a:rPr lang="en-IN" sz="1400" dirty="0"/>
              <a:t>Select </a:t>
            </a:r>
            <a:r>
              <a:rPr lang="en-IN" sz="1400" dirty="0" smtClean="0"/>
              <a:t>Receiving </a:t>
            </a:r>
            <a:r>
              <a:rPr lang="en-IN" sz="1400" dirty="0"/>
              <a:t>storage area from the drop down which is listed by clicking on the icon in right of selected area</a:t>
            </a:r>
          </a:p>
        </p:txBody>
      </p:sp>
      <p:sp>
        <p:nvSpPr>
          <p:cNvPr id="14" name="Oval 13"/>
          <p:cNvSpPr/>
          <p:nvPr/>
        </p:nvSpPr>
        <p:spPr>
          <a:xfrm>
            <a:off x="9120543" y="365070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15" name="TextBox 14"/>
          <p:cNvSpPr txBox="1"/>
          <p:nvPr/>
        </p:nvSpPr>
        <p:spPr>
          <a:xfrm>
            <a:off x="9562398" y="3622073"/>
            <a:ext cx="2356824" cy="1169551"/>
          </a:xfrm>
          <a:prstGeom prst="rect">
            <a:avLst/>
          </a:prstGeom>
          <a:noFill/>
        </p:spPr>
        <p:txBody>
          <a:bodyPr wrap="square" rtlCol="0">
            <a:spAutoFit/>
          </a:bodyPr>
          <a:lstStyle/>
          <a:p>
            <a:r>
              <a:rPr lang="en-IN" sz="1400" dirty="0" smtClean="0"/>
              <a:t>Click on the highlighted icon to scan the bar code of material to be </a:t>
            </a:r>
            <a:r>
              <a:rPr lang="en-IN" sz="1400" dirty="0" err="1" smtClean="0"/>
              <a:t>transferered</a:t>
            </a:r>
            <a:r>
              <a:rPr lang="en-IN" sz="1400" dirty="0" smtClean="0"/>
              <a:t> to some another location.</a:t>
            </a:r>
            <a:endParaRPr lang="en-IN" sz="1400" dirty="0"/>
          </a:p>
        </p:txBody>
      </p:sp>
      <p:sp>
        <p:nvSpPr>
          <p:cNvPr id="16" name="Oval 15"/>
          <p:cNvSpPr/>
          <p:nvPr/>
        </p:nvSpPr>
        <p:spPr>
          <a:xfrm>
            <a:off x="9120542" y="486441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17" name="TextBox 16"/>
          <p:cNvSpPr txBox="1"/>
          <p:nvPr/>
        </p:nvSpPr>
        <p:spPr>
          <a:xfrm>
            <a:off x="9562398" y="4887943"/>
            <a:ext cx="2356824" cy="307777"/>
          </a:xfrm>
          <a:prstGeom prst="rect">
            <a:avLst/>
          </a:prstGeom>
          <a:noFill/>
        </p:spPr>
        <p:txBody>
          <a:bodyPr wrap="square" rtlCol="0">
            <a:spAutoFit/>
          </a:bodyPr>
          <a:lstStyle/>
          <a:p>
            <a:r>
              <a:rPr lang="en-IN" sz="1400" dirty="0" smtClean="0"/>
              <a:t>The article details are listed </a:t>
            </a:r>
            <a:endParaRPr lang="en-IN" sz="1400" dirty="0"/>
          </a:p>
        </p:txBody>
      </p:sp>
      <p:sp>
        <p:nvSpPr>
          <p:cNvPr id="18" name="Oval 17"/>
          <p:cNvSpPr/>
          <p:nvPr/>
        </p:nvSpPr>
        <p:spPr>
          <a:xfrm>
            <a:off x="722465" y="2307512"/>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1</a:t>
            </a:r>
            <a:endParaRPr lang="en-IN" dirty="0"/>
          </a:p>
        </p:txBody>
      </p:sp>
      <p:sp>
        <p:nvSpPr>
          <p:cNvPr id="19" name="Oval 18"/>
          <p:cNvSpPr/>
          <p:nvPr/>
        </p:nvSpPr>
        <p:spPr>
          <a:xfrm>
            <a:off x="4550327" y="2339373"/>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2</a:t>
            </a:r>
          </a:p>
        </p:txBody>
      </p:sp>
      <p:sp>
        <p:nvSpPr>
          <p:cNvPr id="20" name="Rounded Rectangle 19"/>
          <p:cNvSpPr/>
          <p:nvPr/>
        </p:nvSpPr>
        <p:spPr>
          <a:xfrm>
            <a:off x="7773434" y="2625505"/>
            <a:ext cx="285930" cy="324180"/>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7738978" y="2339372"/>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3</a:t>
            </a:r>
            <a:endParaRPr lang="en-IN" dirty="0"/>
          </a:p>
        </p:txBody>
      </p:sp>
      <p:sp>
        <p:nvSpPr>
          <p:cNvPr id="22" name="Oval 21"/>
          <p:cNvSpPr/>
          <p:nvPr/>
        </p:nvSpPr>
        <p:spPr>
          <a:xfrm>
            <a:off x="622203" y="3020145"/>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4</a:t>
            </a:r>
          </a:p>
        </p:txBody>
      </p:sp>
      <p:sp>
        <p:nvSpPr>
          <p:cNvPr id="23" name="Rounded Rectangle 22"/>
          <p:cNvSpPr/>
          <p:nvPr/>
        </p:nvSpPr>
        <p:spPr>
          <a:xfrm>
            <a:off x="622202" y="3052005"/>
            <a:ext cx="7437161" cy="322981"/>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p:cNvSpPr/>
          <p:nvPr/>
        </p:nvSpPr>
        <p:spPr>
          <a:xfrm>
            <a:off x="7699838" y="4957492"/>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5</a:t>
            </a:r>
          </a:p>
        </p:txBody>
      </p:sp>
      <p:sp>
        <p:nvSpPr>
          <p:cNvPr id="25" name="Rounded Rectangle 24"/>
          <p:cNvSpPr/>
          <p:nvPr/>
        </p:nvSpPr>
        <p:spPr>
          <a:xfrm>
            <a:off x="7699838" y="5312333"/>
            <a:ext cx="354842" cy="242306"/>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9143555" y="5609230"/>
            <a:ext cx="354842" cy="35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5</a:t>
            </a:r>
            <a:endParaRPr lang="en-IN" dirty="0"/>
          </a:p>
        </p:txBody>
      </p:sp>
      <p:sp>
        <p:nvSpPr>
          <p:cNvPr id="27" name="TextBox 26"/>
          <p:cNvSpPr txBox="1"/>
          <p:nvPr/>
        </p:nvSpPr>
        <p:spPr>
          <a:xfrm>
            <a:off x="9562398" y="5478873"/>
            <a:ext cx="2356824" cy="738664"/>
          </a:xfrm>
          <a:prstGeom prst="rect">
            <a:avLst/>
          </a:prstGeom>
          <a:noFill/>
        </p:spPr>
        <p:txBody>
          <a:bodyPr wrap="square" rtlCol="0">
            <a:spAutoFit/>
          </a:bodyPr>
          <a:lstStyle/>
          <a:p>
            <a:r>
              <a:rPr lang="en-IN" sz="1400" dirty="0" smtClean="0"/>
              <a:t>Post validation of details, user submits for Stock Transfer Document</a:t>
            </a:r>
            <a:endParaRPr lang="en-IN" sz="1400" dirty="0"/>
          </a:p>
        </p:txBody>
      </p:sp>
      <p:sp>
        <p:nvSpPr>
          <p:cNvPr id="28" name="Text Placeholder 1"/>
          <p:cNvSpPr>
            <a:spLocks noGrp="1"/>
          </p:cNvSpPr>
          <p:nvPr>
            <p:ph type="body" sz="quarter" idx="10"/>
          </p:nvPr>
        </p:nvSpPr>
        <p:spPr>
          <a:xfrm>
            <a:off x="300251" y="76777"/>
            <a:ext cx="10769600" cy="586661"/>
          </a:xfrm>
        </p:spPr>
        <p:txBody>
          <a:bodyPr>
            <a:noAutofit/>
          </a:bodyPr>
          <a:lstStyle/>
          <a:p>
            <a:r>
              <a:rPr lang="en-IN" sz="2400" dirty="0" smtClean="0"/>
              <a:t>9. Move Stock Return/Damaged Item(3/4)</a:t>
            </a:r>
            <a:endParaRPr lang="en-IN" sz="2400" dirty="0"/>
          </a:p>
        </p:txBody>
      </p:sp>
      <p:sp>
        <p:nvSpPr>
          <p:cNvPr id="29" name="Rounded Rectangle 2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30" name="Rounded Rectangle 2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1065438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49091" y="872614"/>
            <a:ext cx="9093819" cy="5112772"/>
          </a:xfrm>
          <a:prstGeom prst="rect">
            <a:avLst/>
          </a:prstGeom>
        </p:spPr>
      </p:pic>
      <p:sp>
        <p:nvSpPr>
          <p:cNvPr id="6" name="Rounded Rectangle 5"/>
          <p:cNvSpPr/>
          <p:nvPr/>
        </p:nvSpPr>
        <p:spPr>
          <a:xfrm>
            <a:off x="4608394" y="2950110"/>
            <a:ext cx="2975212" cy="1185162"/>
          </a:xfrm>
          <a:prstGeom prst="roundRect">
            <a:avLst/>
          </a:prstGeom>
          <a:noFill/>
          <a:ln w="57150">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ounded Rectangle 6"/>
          <p:cNvSpPr/>
          <p:nvPr/>
        </p:nvSpPr>
        <p:spPr>
          <a:xfrm>
            <a:off x="300251" y="6238003"/>
            <a:ext cx="11778018" cy="572212"/>
          </a:xfrm>
          <a:prstGeom prst="round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Confirmation popup for successful creation of Stock Transfer Document  </a:t>
            </a:r>
            <a:endParaRPr lang="en-US" dirty="0">
              <a:solidFill>
                <a:schemeClr val="tx1"/>
              </a:solidFill>
            </a:endParaRPr>
          </a:p>
        </p:txBody>
      </p:sp>
      <p:sp>
        <p:nvSpPr>
          <p:cNvPr id="8" name="Text Placeholder 1"/>
          <p:cNvSpPr>
            <a:spLocks noGrp="1"/>
          </p:cNvSpPr>
          <p:nvPr>
            <p:ph type="body" sz="quarter" idx="10"/>
          </p:nvPr>
        </p:nvSpPr>
        <p:spPr>
          <a:xfrm>
            <a:off x="300251" y="76777"/>
            <a:ext cx="10769600" cy="586661"/>
          </a:xfrm>
        </p:spPr>
        <p:txBody>
          <a:bodyPr>
            <a:noAutofit/>
          </a:bodyPr>
          <a:lstStyle/>
          <a:p>
            <a:r>
              <a:rPr lang="en-IN" sz="2400" dirty="0" smtClean="0"/>
              <a:t>9. Move Stock Return/Damaged Item(4/4)</a:t>
            </a:r>
            <a:endParaRPr lang="en-IN" sz="2400" dirty="0"/>
          </a:p>
        </p:txBody>
      </p:sp>
      <p:sp>
        <p:nvSpPr>
          <p:cNvPr id="9" name="Rounded Rectangle 8"/>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778220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a:t>Functionalities available in Production (</a:t>
            </a:r>
            <a:r>
              <a:rPr lang="en-IN" sz="2400" dirty="0" smtClean="0"/>
              <a:t>3/7)</a:t>
            </a:r>
            <a:endParaRPr lang="en-IN" sz="2400" dirty="0"/>
          </a:p>
        </p:txBody>
      </p:sp>
      <p:sp>
        <p:nvSpPr>
          <p:cNvPr id="2" name="Rounded Rectangle 1"/>
          <p:cNvSpPr/>
          <p:nvPr/>
        </p:nvSpPr>
        <p:spPr>
          <a:xfrm>
            <a:off x="4344537" y="775588"/>
            <a:ext cx="2893325"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Within JC Process</a:t>
            </a:r>
            <a:endParaRPr lang="en-IN" b="1" dirty="0"/>
          </a:p>
        </p:txBody>
      </p:sp>
      <p:graphicFrame>
        <p:nvGraphicFramePr>
          <p:cNvPr id="7" name="Table 6"/>
          <p:cNvGraphicFramePr>
            <a:graphicFrameLocks noGrp="1"/>
          </p:cNvGraphicFramePr>
          <p:nvPr>
            <p:extLst/>
          </p:nvPr>
        </p:nvGraphicFramePr>
        <p:xfrm>
          <a:off x="107491" y="1249243"/>
          <a:ext cx="11968395" cy="5375148"/>
        </p:xfrm>
        <a:graphic>
          <a:graphicData uri="http://schemas.openxmlformats.org/drawingml/2006/table">
            <a:tbl>
              <a:tblPr/>
              <a:tblGrid>
                <a:gridCol w="1001682"/>
                <a:gridCol w="3027399"/>
                <a:gridCol w="6197600"/>
                <a:gridCol w="1741714"/>
              </a:tblGrid>
              <a:tr h="125832">
                <a:tc>
                  <a:txBody>
                    <a:bodyPr/>
                    <a:lstStyle/>
                    <a:p>
                      <a:pPr algn="ctr" fontAlgn="ctr"/>
                      <a:r>
                        <a:rPr lang="en-IN" sz="1500" b="1" i="0" u="none" strike="noStrike" dirty="0">
                          <a:solidFill>
                            <a:srgbClr val="000000"/>
                          </a:solidFill>
                          <a:effectLst/>
                          <a:latin typeface="Calibri" panose="020F0502020204030204" pitchFamily="34" charset="0"/>
                        </a:rPr>
                        <a:t>#</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500" b="1" i="0" u="none" strike="noStrike" dirty="0">
                          <a:solidFill>
                            <a:srgbClr val="000000"/>
                          </a:solidFill>
                          <a:effectLst/>
                          <a:latin typeface="Calibri" panose="020F0502020204030204" pitchFamily="34" charset="0"/>
                        </a:rPr>
                        <a:t>Application Name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500" b="1" i="0" u="none" strike="noStrike">
                          <a:solidFill>
                            <a:srgbClr val="000000"/>
                          </a:solidFill>
                          <a:effectLst/>
                          <a:latin typeface="Calibri" panose="020F0502020204030204" pitchFamily="34" charset="0"/>
                        </a:rPr>
                        <a:t>Description</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500" b="1" i="0" u="none" strike="noStrike">
                          <a:solidFill>
                            <a:srgbClr val="000000"/>
                          </a:solidFill>
                          <a:effectLst/>
                          <a:latin typeface="Calibri" panose="020F0502020204030204" pitchFamily="34" charset="0"/>
                        </a:rPr>
                        <a:t>Role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1</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Create/change Reservation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solidFill>
                            <a:srgbClr val="000000"/>
                          </a:solidFill>
                          <a:effectLst/>
                          <a:latin typeface="Calibri" panose="020F0502020204030204" pitchFamily="34" charset="0"/>
                        </a:rPr>
                        <a:t>To reserve the stocks against particular orders placed by channel partners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FC&amp;A Executive Role(YEXP)</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125832">
                <a:tc>
                  <a:txBody>
                    <a:bodyPr/>
                    <a:lstStyle/>
                    <a:p>
                      <a:pPr algn="ctr" fontAlgn="ctr"/>
                      <a:r>
                        <a:rPr lang="en-IN" sz="1500" b="0" i="0" u="none" strike="noStrike" dirty="0" smtClean="0">
                          <a:solidFill>
                            <a:srgbClr val="000000"/>
                          </a:solidFill>
                          <a:effectLst/>
                          <a:latin typeface="Calibri" panose="020F0502020204030204" pitchFamily="34" charset="0"/>
                        </a:rPr>
                        <a:t>2</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Device care Receipt / Issue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dirty="0" smtClean="0">
                          <a:solidFill>
                            <a:srgbClr val="000000"/>
                          </a:solidFill>
                          <a:effectLst/>
                          <a:latin typeface="Calibri" panose="020F0502020204030204" pitchFamily="34" charset="0"/>
                        </a:rPr>
                        <a:t>To receive</a:t>
                      </a:r>
                      <a:r>
                        <a:rPr lang="en-IN" sz="1500" b="0" i="0" u="none" strike="noStrike" baseline="0" dirty="0" smtClean="0">
                          <a:solidFill>
                            <a:srgbClr val="000000"/>
                          </a:solidFill>
                          <a:effectLst/>
                          <a:latin typeface="Calibri" panose="020F0502020204030204" pitchFamily="34" charset="0"/>
                        </a:rPr>
                        <a:t> and issue spares against the requests from DRS </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832">
                <a:tc>
                  <a:txBody>
                    <a:bodyPr/>
                    <a:lstStyle/>
                    <a:p>
                      <a:pPr algn="ctr" fontAlgn="ctr"/>
                      <a:r>
                        <a:rPr lang="en-IN" sz="1500" b="0" i="0" u="none" strike="noStrike" dirty="0" smtClean="0">
                          <a:solidFill>
                            <a:srgbClr val="000000"/>
                          </a:solidFill>
                          <a:effectLst/>
                          <a:latin typeface="Calibri" panose="020F0502020204030204" pitchFamily="34" charset="0"/>
                        </a:rPr>
                        <a:t>3</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De-boxing   application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dirty="0" smtClean="0">
                          <a:solidFill>
                            <a:srgbClr val="000000"/>
                          </a:solidFill>
                          <a:effectLst/>
                          <a:latin typeface="Calibri" panose="020F0502020204030204" pitchFamily="34" charset="0"/>
                        </a:rPr>
                        <a:t>To split</a:t>
                      </a:r>
                      <a:r>
                        <a:rPr lang="en-IN" sz="1500" b="0" i="0" u="none" strike="noStrike" baseline="0" dirty="0" smtClean="0">
                          <a:solidFill>
                            <a:srgbClr val="000000"/>
                          </a:solidFill>
                          <a:effectLst/>
                          <a:latin typeface="Calibri" panose="020F0502020204030204" pitchFamily="34" charset="0"/>
                        </a:rPr>
                        <a:t> the article from packed to individual quantity</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4</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dirty="0">
                          <a:solidFill>
                            <a:srgbClr val="000000"/>
                          </a:solidFill>
                          <a:effectLst/>
                          <a:latin typeface="Calibri" panose="020F0502020204030204" pitchFamily="34" charset="0"/>
                        </a:rPr>
                        <a:t>SIM </a:t>
                      </a:r>
                      <a:r>
                        <a:rPr lang="en-IN" sz="1500" b="0" i="0" u="none" strike="noStrike" dirty="0" err="1">
                          <a:solidFill>
                            <a:srgbClr val="000000"/>
                          </a:solidFill>
                          <a:effectLst/>
                          <a:latin typeface="Calibri" panose="020F0502020204030204" pitchFamily="34" charset="0"/>
                        </a:rPr>
                        <a:t>Dekitting</a:t>
                      </a:r>
                      <a:r>
                        <a:rPr lang="en-IN" sz="1500" b="0" i="0" u="none" strike="noStrike" dirty="0">
                          <a:solidFill>
                            <a:srgbClr val="000000"/>
                          </a:solidFill>
                          <a:effectLst/>
                          <a:latin typeface="Calibri" panose="020F0502020204030204" pitchFamily="34" charset="0"/>
                        </a:rPr>
                        <a:t>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split the packed SIM into single SIM for issuing against </a:t>
                      </a:r>
                      <a:r>
                        <a:rPr lang="en-US" sz="1500" b="0" i="0" u="none" strike="noStrike" dirty="0" err="1">
                          <a:solidFill>
                            <a:srgbClr val="000000"/>
                          </a:solidFill>
                          <a:effectLst/>
                          <a:latin typeface="Calibri" panose="020F0502020204030204" pitchFamily="34" charset="0"/>
                        </a:rPr>
                        <a:t>purchace</a:t>
                      </a:r>
                      <a:r>
                        <a:rPr lang="en-US" sz="1500" b="0" i="0" u="none" strike="noStrike" dirty="0">
                          <a:solidFill>
                            <a:srgbClr val="000000"/>
                          </a:solidFill>
                          <a:effectLst/>
                          <a:latin typeface="Calibri" panose="020F0502020204030204" pitchFamily="34" charset="0"/>
                        </a:rPr>
                        <a:t> orders to channel partners.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25832">
                <a:tc>
                  <a:txBody>
                    <a:bodyPr/>
                    <a:lstStyle/>
                    <a:p>
                      <a:pPr algn="ctr" fontAlgn="ctr"/>
                      <a:r>
                        <a:rPr lang="en-IN" sz="1500" b="0" i="0" u="none" strike="noStrike" dirty="0" smtClean="0">
                          <a:solidFill>
                            <a:srgbClr val="000000"/>
                          </a:solidFill>
                          <a:effectLst/>
                          <a:latin typeface="Calibri" panose="020F0502020204030204" pitchFamily="34" charset="0"/>
                        </a:rPr>
                        <a:t>5</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Issue Materials Consumables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issue consumable materials to respective departments within JC</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6</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Issue Materials Non Consumables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issue stock materials to channel partners against the purchase orders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7</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solidFill>
                            <a:srgbClr val="000000"/>
                          </a:solidFill>
                          <a:effectLst/>
                          <a:latin typeface="Calibri" panose="020F0502020204030204" pitchFamily="34" charset="0"/>
                        </a:rPr>
                        <a:t>Issue Material Against Reservation for 447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issue reserved stock against </a:t>
                      </a:r>
                      <a:r>
                        <a:rPr lang="en-US" sz="1500" b="0" i="0" u="none" strike="noStrike" dirty="0" err="1">
                          <a:solidFill>
                            <a:srgbClr val="000000"/>
                          </a:solidFill>
                          <a:effectLst/>
                          <a:latin typeface="Calibri" panose="020F0502020204030204" pitchFamily="34" charset="0"/>
                        </a:rPr>
                        <a:t>respetive</a:t>
                      </a:r>
                      <a:r>
                        <a:rPr lang="en-US" sz="1500" b="0" i="0" u="none" strike="noStrike" dirty="0">
                          <a:solidFill>
                            <a:srgbClr val="000000"/>
                          </a:solidFill>
                          <a:effectLst/>
                          <a:latin typeface="Calibri" panose="020F0502020204030204" pitchFamily="34" charset="0"/>
                        </a:rPr>
                        <a:t> reservations to channel partners or within JC movements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8</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MBST - Material Document Reversal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cancel the material receipt against GRN or to cancel the material issue to channel partner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9</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solidFill>
                            <a:srgbClr val="000000"/>
                          </a:solidFill>
                          <a:effectLst/>
                          <a:latin typeface="Calibri" panose="020F0502020204030204" pitchFamily="34" charset="0"/>
                        </a:rPr>
                        <a:t>Move Stock Return / Damage Area</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move the stocks from one storage location to other vis. Saleable to damage or saleable to stock return</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10</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Reverse goods issue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reverse the goods issued to channel or within JC. With this, the stocks will be shown at JC storage locations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11</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Service Enginner Inventory Management  </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dirty="0" smtClean="0">
                          <a:solidFill>
                            <a:srgbClr val="000000"/>
                          </a:solidFill>
                          <a:effectLst/>
                          <a:latin typeface="Calibri" panose="020F0502020204030204" pitchFamily="34" charset="0"/>
                        </a:rPr>
                        <a:t>To</a:t>
                      </a:r>
                      <a:r>
                        <a:rPr lang="en-IN" sz="1500" b="0" i="0" u="none" strike="noStrike" baseline="0" dirty="0" smtClean="0">
                          <a:solidFill>
                            <a:srgbClr val="000000"/>
                          </a:solidFill>
                          <a:effectLst/>
                          <a:latin typeface="Calibri" panose="020F0502020204030204" pitchFamily="34" charset="0"/>
                        </a:rPr>
                        <a:t> issue consumable and spares to service engineer mapped to the JC</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7889">
                <a:tc>
                  <a:txBody>
                    <a:bodyPr/>
                    <a:lstStyle/>
                    <a:p>
                      <a:pPr algn="ctr" fontAlgn="ctr"/>
                      <a:r>
                        <a:rPr lang="en-IN" sz="1500" b="0" i="0" u="none" strike="noStrike" dirty="0" smtClean="0">
                          <a:solidFill>
                            <a:srgbClr val="000000"/>
                          </a:solidFill>
                          <a:effectLst/>
                          <a:latin typeface="Calibri" panose="020F0502020204030204" pitchFamily="34" charset="0"/>
                        </a:rPr>
                        <a:t>12</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500" b="0" i="0" u="none" strike="noStrike">
                          <a:solidFill>
                            <a:srgbClr val="000000"/>
                          </a:solidFill>
                          <a:effectLst/>
                          <a:latin typeface="Calibri" panose="020F0502020204030204" pitchFamily="34" charset="0"/>
                        </a:rPr>
                        <a:t>Label Printing O&amp;M</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print labels for return dispatches from JC to DC. Label </a:t>
                      </a:r>
                      <a:r>
                        <a:rPr lang="en-US" sz="1500" b="0" i="0" u="none" strike="noStrike" dirty="0" err="1">
                          <a:solidFill>
                            <a:srgbClr val="000000"/>
                          </a:solidFill>
                          <a:effectLst/>
                          <a:latin typeface="Calibri" panose="020F0502020204030204" pitchFamily="34" charset="0"/>
                        </a:rPr>
                        <a:t>consits</a:t>
                      </a:r>
                      <a:r>
                        <a:rPr lang="en-US" sz="1500" b="0" i="0" u="none" strike="noStrike" dirty="0">
                          <a:solidFill>
                            <a:srgbClr val="000000"/>
                          </a:solidFill>
                          <a:effectLst/>
                          <a:latin typeface="Calibri" panose="020F0502020204030204" pitchFamily="34" charset="0"/>
                        </a:rPr>
                        <a:t> of Return doc no, date, Material </a:t>
                      </a:r>
                      <a:r>
                        <a:rPr lang="en-US" sz="1500" b="0" i="0" u="none" strike="noStrike" dirty="0" err="1">
                          <a:solidFill>
                            <a:srgbClr val="000000"/>
                          </a:solidFill>
                          <a:effectLst/>
                          <a:latin typeface="Calibri" panose="020F0502020204030204" pitchFamily="34" charset="0"/>
                        </a:rPr>
                        <a:t>desc</a:t>
                      </a:r>
                      <a:r>
                        <a:rPr lang="en-US" sz="1500" b="0" i="0" u="none" strike="noStrike" dirty="0">
                          <a:solidFill>
                            <a:srgbClr val="000000"/>
                          </a:solidFill>
                          <a:effectLst/>
                          <a:latin typeface="Calibri" panose="020F0502020204030204" pitchFamily="34" charset="0"/>
                        </a:rPr>
                        <a:t> , barcode , </a:t>
                      </a:r>
                      <a:r>
                        <a:rPr lang="en-US" sz="1500" b="0" i="0" u="none" strike="noStrike" dirty="0" err="1">
                          <a:solidFill>
                            <a:srgbClr val="000000"/>
                          </a:solidFill>
                          <a:effectLst/>
                          <a:latin typeface="Calibri" panose="020F0502020204030204" pitchFamily="34" charset="0"/>
                        </a:rPr>
                        <a:t>etc</a:t>
                      </a:r>
                      <a:r>
                        <a:rPr lang="en-US" sz="1500" b="0" i="0" u="none" strike="noStrike" dirty="0">
                          <a:solidFill>
                            <a:srgbClr val="000000"/>
                          </a:solidFill>
                          <a:effectLst/>
                          <a:latin typeface="Calibri" panose="020F0502020204030204" pitchFamily="34" charset="0"/>
                        </a:rPr>
                        <a:t> information</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945">
                <a:tc>
                  <a:txBody>
                    <a:bodyPr/>
                    <a:lstStyle/>
                    <a:p>
                      <a:pPr algn="ctr" fontAlgn="ctr"/>
                      <a:r>
                        <a:rPr lang="en-IN" sz="1500" b="0" i="0" u="none" strike="noStrike" dirty="0" smtClean="0">
                          <a:solidFill>
                            <a:srgbClr val="000000"/>
                          </a:solidFill>
                          <a:effectLst/>
                          <a:latin typeface="Calibri" panose="020F0502020204030204" pitchFamily="34" charset="0"/>
                        </a:rPr>
                        <a:t>13</a:t>
                      </a:r>
                      <a:endParaRPr lang="en-IN" sz="1500" b="0" i="0" u="none" strike="noStrike" dirty="0">
                        <a:solidFill>
                          <a:srgbClr val="000000"/>
                        </a:solidFill>
                        <a:effectLst/>
                        <a:latin typeface="Calibri" panose="020F0502020204030204" pitchFamily="34" charset="0"/>
                      </a:endParaRP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a:solidFill>
                            <a:srgbClr val="000000"/>
                          </a:solidFill>
                          <a:effectLst/>
                          <a:latin typeface="Calibri" panose="020F0502020204030204" pitchFamily="34" charset="0"/>
                        </a:rPr>
                        <a:t>Swap Stock (inventory movement from JIO Retail to Retail)</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500" b="0" i="0" u="none" strike="noStrike" dirty="0">
                          <a:solidFill>
                            <a:srgbClr val="000000"/>
                          </a:solidFill>
                          <a:effectLst/>
                          <a:latin typeface="Calibri" panose="020F0502020204030204" pitchFamily="34" charset="0"/>
                        </a:rPr>
                        <a:t>To perform material movement from Jio </a:t>
                      </a:r>
                      <a:r>
                        <a:rPr lang="en-US" sz="1500" b="0" i="0" u="none" strike="noStrike" dirty="0" err="1">
                          <a:solidFill>
                            <a:srgbClr val="000000"/>
                          </a:solidFill>
                          <a:effectLst/>
                          <a:latin typeface="Calibri" panose="020F0502020204030204" pitchFamily="34" charset="0"/>
                        </a:rPr>
                        <a:t>retial</a:t>
                      </a:r>
                      <a:r>
                        <a:rPr lang="en-US" sz="1500" b="0" i="0" u="none" strike="noStrike" dirty="0">
                          <a:solidFill>
                            <a:srgbClr val="000000"/>
                          </a:solidFill>
                          <a:effectLst/>
                          <a:latin typeface="Calibri" panose="020F0502020204030204" pitchFamily="34" charset="0"/>
                        </a:rPr>
                        <a:t> to Retail. This is for internal swapping of material within JC locations</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500" b="0" i="0" u="none" strike="noStrike" dirty="0">
                          <a:solidFill>
                            <a:srgbClr val="000000"/>
                          </a:solidFill>
                          <a:effectLst/>
                          <a:latin typeface="Segoe UI" panose="020B0502040204020203" pitchFamily="34" charset="0"/>
                        </a:rPr>
                        <a:t>SCM Executive</a:t>
                      </a:r>
                    </a:p>
                  </a:txBody>
                  <a:tcPr marL="7543" marR="7543" marT="75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84805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433387" y="177847"/>
            <a:ext cx="10769600" cy="518615"/>
          </a:xfrm>
        </p:spPr>
        <p:txBody>
          <a:bodyPr>
            <a:normAutofit/>
          </a:bodyPr>
          <a:lstStyle/>
          <a:p>
            <a:r>
              <a:rPr lang="en-US" sz="2400" dirty="0" smtClean="0"/>
              <a:t>12. Label Printing O&amp;M(1/4)</a:t>
            </a:r>
            <a:endParaRPr lang="en-IN" sz="2400" dirty="0"/>
          </a:p>
        </p:txBody>
      </p:sp>
      <p:pic>
        <p:nvPicPr>
          <p:cNvPr id="2" name="Picture 1"/>
          <p:cNvPicPr>
            <a:picLocks noChangeAspect="1"/>
          </p:cNvPicPr>
          <p:nvPr/>
        </p:nvPicPr>
        <p:blipFill>
          <a:blip r:embed="rId2"/>
          <a:stretch>
            <a:fillRect/>
          </a:stretch>
        </p:blipFill>
        <p:spPr>
          <a:xfrm>
            <a:off x="433387" y="1385887"/>
            <a:ext cx="11325225" cy="4086225"/>
          </a:xfrm>
          <a:prstGeom prst="rect">
            <a:avLst/>
          </a:prstGeom>
        </p:spPr>
      </p:pic>
      <p:sp>
        <p:nvSpPr>
          <p:cNvPr id="4" name="Rounded Rectangle 3"/>
          <p:cNvSpPr/>
          <p:nvPr/>
        </p:nvSpPr>
        <p:spPr>
          <a:xfrm>
            <a:off x="413982" y="5875431"/>
            <a:ext cx="11778018" cy="572212"/>
          </a:xfrm>
          <a:prstGeom prst="roundRect">
            <a:avLst/>
          </a:prstGeom>
          <a:noFill/>
          <a:ln w="25400" cap="flat" cmpd="sng" algn="ctr">
            <a:solidFill>
              <a:srgbClr val="F79646">
                <a:lumMod val="75000"/>
              </a:srgbClr>
            </a:solidFill>
            <a:prstDash val="solid"/>
          </a:ln>
          <a:effectLst/>
        </p:spPr>
        <p:txBody>
          <a:bodyPr rtlCol="0" anchor="ctr"/>
          <a:lstStyle/>
          <a:p>
            <a:pPr lvl="0" algn="ctr"/>
            <a:r>
              <a:rPr lang="en-US" kern="0" dirty="0">
                <a:solidFill>
                  <a:srgbClr val="000000"/>
                </a:solidFill>
              </a:rPr>
              <a:t>To print labels for return dispatches from JC to DC. Label </a:t>
            </a:r>
            <a:r>
              <a:rPr lang="en-US" kern="0" dirty="0" smtClean="0">
                <a:solidFill>
                  <a:srgbClr val="000000"/>
                </a:solidFill>
              </a:rPr>
              <a:t>consists </a:t>
            </a:r>
            <a:r>
              <a:rPr lang="en-US" kern="0" dirty="0">
                <a:solidFill>
                  <a:srgbClr val="000000"/>
                </a:solidFill>
              </a:rPr>
              <a:t>of Return doc no, date, Material </a:t>
            </a:r>
            <a:r>
              <a:rPr lang="en-US" kern="0" dirty="0" err="1" smtClean="0">
                <a:solidFill>
                  <a:srgbClr val="000000"/>
                </a:solidFill>
              </a:rPr>
              <a:t>desc</a:t>
            </a:r>
            <a:r>
              <a:rPr lang="en-US" kern="0" dirty="0" smtClean="0">
                <a:solidFill>
                  <a:srgbClr val="000000"/>
                </a:solidFill>
              </a:rPr>
              <a:t>, barcode </a:t>
            </a:r>
            <a:r>
              <a:rPr lang="en-US" kern="0" dirty="0">
                <a:solidFill>
                  <a:srgbClr val="000000"/>
                </a:solidFill>
              </a:rPr>
              <a:t>information</a:t>
            </a: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ounded Rectangle 5"/>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005945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598028" y="1126410"/>
            <a:ext cx="8752115" cy="4346368"/>
          </a:xfrm>
          <a:prstGeom prst="rect">
            <a:avLst/>
          </a:prstGeom>
        </p:spPr>
      </p:pic>
      <p:sp>
        <p:nvSpPr>
          <p:cNvPr id="4" name="Rounded Rectangle 3"/>
          <p:cNvSpPr/>
          <p:nvPr/>
        </p:nvSpPr>
        <p:spPr>
          <a:xfrm>
            <a:off x="398974" y="6025556"/>
            <a:ext cx="11778018" cy="572212"/>
          </a:xfrm>
          <a:prstGeom prst="roundRect">
            <a:avLst/>
          </a:prstGeom>
          <a:noFill/>
          <a:ln w="25400" cap="flat" cmpd="sng" algn="ctr">
            <a:solidFill>
              <a:srgbClr val="F79646">
                <a:lumMod val="75000"/>
              </a:srgbClr>
            </a:solidFill>
            <a:prstDash val="solid"/>
          </a:ln>
          <a:effectLst/>
        </p:spPr>
        <p:txBody>
          <a:bodyPr rtlCol="0" anchor="ctr"/>
          <a:lstStyle/>
          <a:p>
            <a:pPr lvl="0" algn="ctr"/>
            <a:r>
              <a:rPr lang="en-US" kern="0" dirty="0" smtClean="0">
                <a:solidFill>
                  <a:srgbClr val="000000"/>
                </a:solidFill>
              </a:rPr>
              <a:t>Select the material document from the left pane to be printed. Click on filter button to select material documents for select date-range </a:t>
            </a: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Text Placeholder 3"/>
          <p:cNvSpPr>
            <a:spLocks noGrp="1"/>
          </p:cNvSpPr>
          <p:nvPr>
            <p:ph type="body" sz="quarter" idx="10"/>
          </p:nvPr>
        </p:nvSpPr>
        <p:spPr>
          <a:xfrm>
            <a:off x="433387" y="177847"/>
            <a:ext cx="10769600" cy="518615"/>
          </a:xfrm>
        </p:spPr>
        <p:txBody>
          <a:bodyPr>
            <a:normAutofit/>
          </a:bodyPr>
          <a:lstStyle/>
          <a:p>
            <a:r>
              <a:rPr lang="en-US" sz="2400" dirty="0" smtClean="0"/>
              <a:t>12. Label Printing O&amp;M(2/4)</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212215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p:nvPr/>
        </p:nvPicPr>
        <p:blipFill>
          <a:blip r:embed="rId2"/>
          <a:stretch>
            <a:fillRect/>
          </a:stretch>
        </p:blipFill>
        <p:spPr>
          <a:xfrm>
            <a:off x="1840675" y="1425040"/>
            <a:ext cx="7707086" cy="4298866"/>
          </a:xfrm>
          <a:prstGeom prst="rect">
            <a:avLst/>
          </a:prstGeom>
        </p:spPr>
      </p:pic>
      <p:sp>
        <p:nvSpPr>
          <p:cNvPr id="4" name="Rounded Rectangle 3"/>
          <p:cNvSpPr/>
          <p:nvPr/>
        </p:nvSpPr>
        <p:spPr>
          <a:xfrm>
            <a:off x="398974" y="6025556"/>
            <a:ext cx="11778018" cy="572212"/>
          </a:xfrm>
          <a:prstGeom prst="roundRect">
            <a:avLst/>
          </a:prstGeom>
          <a:noFill/>
          <a:ln w="25400" cap="flat" cmpd="sng" algn="ctr">
            <a:solidFill>
              <a:srgbClr val="F79646">
                <a:lumMod val="75000"/>
              </a:srgbClr>
            </a:solidFill>
            <a:prstDash val="solid"/>
          </a:ln>
          <a:effectLst/>
        </p:spPr>
        <p:txBody>
          <a:bodyPr rtlCol="0" anchor="ctr"/>
          <a:lstStyle/>
          <a:p>
            <a:pPr lvl="0" algn="ctr"/>
            <a:r>
              <a:rPr lang="en-US" kern="0" dirty="0" smtClean="0">
                <a:solidFill>
                  <a:srgbClr val="000000"/>
                </a:solidFill>
              </a:rPr>
              <a:t>Confirmation to print the label</a:t>
            </a: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Text Placeholder 3"/>
          <p:cNvSpPr>
            <a:spLocks noGrp="1"/>
          </p:cNvSpPr>
          <p:nvPr>
            <p:ph type="body" sz="quarter" idx="10"/>
          </p:nvPr>
        </p:nvSpPr>
        <p:spPr>
          <a:xfrm>
            <a:off x="433387" y="177847"/>
            <a:ext cx="10769600" cy="518615"/>
          </a:xfrm>
        </p:spPr>
        <p:txBody>
          <a:bodyPr>
            <a:normAutofit/>
          </a:bodyPr>
          <a:lstStyle/>
          <a:p>
            <a:r>
              <a:rPr lang="en-US" sz="2400" dirty="0" smtClean="0"/>
              <a:t>12. Label Printing O&amp;M(3/4)</a:t>
            </a:r>
            <a:endParaRPr lang="en-IN" sz="2400" dirty="0"/>
          </a:p>
        </p:txBody>
      </p:sp>
      <p:sp>
        <p:nvSpPr>
          <p:cNvPr id="8" name="Rounded Rectangle 7"/>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582024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2351314" y="2590800"/>
            <a:ext cx="6610441" cy="24443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98974" y="6025556"/>
            <a:ext cx="11778018" cy="572212"/>
          </a:xfrm>
          <a:prstGeom prst="roundRect">
            <a:avLst/>
          </a:prstGeom>
          <a:noFill/>
          <a:ln w="25400" cap="flat" cmpd="sng" algn="ctr">
            <a:solidFill>
              <a:srgbClr val="F79646">
                <a:lumMod val="75000"/>
              </a:srgbClr>
            </a:solidFill>
            <a:prstDash val="solid"/>
          </a:ln>
          <a:effectLst/>
        </p:spPr>
        <p:txBody>
          <a:bodyPr rtlCol="0" anchor="ctr"/>
          <a:lstStyle/>
          <a:p>
            <a:pPr lvl="0" algn="ctr"/>
            <a:r>
              <a:rPr lang="en-US" kern="0" dirty="0" smtClean="0">
                <a:solidFill>
                  <a:srgbClr val="000000"/>
                </a:solidFill>
              </a:rPr>
              <a:t>View &amp; verify the label before printing</a:t>
            </a: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10" name="Text Placeholder 3"/>
          <p:cNvSpPr>
            <a:spLocks noGrp="1"/>
          </p:cNvSpPr>
          <p:nvPr>
            <p:ph type="body" sz="quarter" idx="10"/>
          </p:nvPr>
        </p:nvSpPr>
        <p:spPr>
          <a:xfrm>
            <a:off x="433387" y="177847"/>
            <a:ext cx="10769600" cy="518615"/>
          </a:xfrm>
        </p:spPr>
        <p:txBody>
          <a:bodyPr>
            <a:normAutofit/>
          </a:bodyPr>
          <a:lstStyle/>
          <a:p>
            <a:r>
              <a:rPr lang="en-US" sz="2400" dirty="0" smtClean="0"/>
              <a:t>12. Label Printing O&amp;M(4/4)</a:t>
            </a:r>
            <a:endParaRPr lang="en-IN" sz="2400" dirty="0"/>
          </a:p>
        </p:txBody>
      </p:sp>
      <p:sp>
        <p:nvSpPr>
          <p:cNvPr id="11" name="Rounded Rectangle 10"/>
          <p:cNvSpPr/>
          <p:nvPr/>
        </p:nvSpPr>
        <p:spPr>
          <a:xfrm>
            <a:off x="7738281" y="40396"/>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738280" y="38895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9049583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IN" dirty="0" smtClean="0"/>
              <a:t>Physical Inventory Verification</a:t>
            </a:r>
            <a:endParaRPr lang="en-IN" dirty="0"/>
          </a:p>
        </p:txBody>
      </p:sp>
      <p:sp>
        <p:nvSpPr>
          <p:cNvPr id="3" name="Text Placeholder 2"/>
          <p:cNvSpPr>
            <a:spLocks noGrp="1"/>
          </p:cNvSpPr>
          <p:nvPr>
            <p:ph type="body" sz="quarter" idx="14"/>
          </p:nvPr>
        </p:nvSpPr>
        <p:spPr>
          <a:xfrm>
            <a:off x="304800" y="3715603"/>
            <a:ext cx="10668000" cy="457200"/>
          </a:xfrm>
        </p:spPr>
        <p:txBody>
          <a:bodyPr>
            <a:noAutofit/>
          </a:bodyPr>
          <a:lstStyle/>
          <a:p>
            <a:pPr>
              <a:buFont typeface="+mj-lt"/>
              <a:buAutoNum type="arabicPeriod"/>
            </a:pPr>
            <a:r>
              <a:rPr lang="en-US" sz="1600" dirty="0"/>
              <a:t>Physical Inventory Proposal</a:t>
            </a:r>
          </a:p>
          <a:p>
            <a:pPr>
              <a:buFont typeface="+mj-lt"/>
              <a:buAutoNum type="arabicPeriod"/>
            </a:pPr>
            <a:r>
              <a:rPr lang="en-US" sz="1600" dirty="0"/>
              <a:t>Physical Inventory </a:t>
            </a:r>
            <a:r>
              <a:rPr lang="en-US" sz="1600" dirty="0" smtClean="0"/>
              <a:t>Count</a:t>
            </a:r>
            <a:endParaRPr lang="en-US" sz="1600" dirty="0"/>
          </a:p>
        </p:txBody>
      </p:sp>
    </p:spTree>
    <p:extLst>
      <p:ext uri="{BB962C8B-B14F-4D97-AF65-F5344CB8AC3E}">
        <p14:creationId xmlns:p14="http://schemas.microsoft.com/office/powerpoint/2010/main" val="3364419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Proposal(1/12) </a:t>
            </a:r>
            <a:endParaRPr lang="en-IN" sz="2400" dirty="0"/>
          </a:p>
        </p:txBody>
      </p:sp>
      <p:pic>
        <p:nvPicPr>
          <p:cNvPr id="2" name="Picture 1"/>
          <p:cNvPicPr>
            <a:picLocks noChangeAspect="1"/>
          </p:cNvPicPr>
          <p:nvPr/>
        </p:nvPicPr>
        <p:blipFill>
          <a:blip r:embed="rId2"/>
          <a:stretch>
            <a:fillRect/>
          </a:stretch>
        </p:blipFill>
        <p:spPr>
          <a:xfrm>
            <a:off x="483495" y="1080304"/>
            <a:ext cx="10336975" cy="4681040"/>
          </a:xfrm>
          <a:prstGeom prst="rect">
            <a:avLst/>
          </a:prstGeom>
        </p:spPr>
      </p:pic>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7" name="Rounded Rectangle 6"/>
          <p:cNvSpPr/>
          <p:nvPr/>
        </p:nvSpPr>
        <p:spPr>
          <a:xfrm>
            <a:off x="4098769" y="1591294"/>
            <a:ext cx="45719" cy="45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prstClr val="white"/>
              </a:solidFill>
            </a:endParaRPr>
          </a:p>
        </p:txBody>
      </p:sp>
      <p:sp>
        <p:nvSpPr>
          <p:cNvPr id="8" name="Rounded Rectangle 7"/>
          <p:cNvSpPr/>
          <p:nvPr/>
        </p:nvSpPr>
        <p:spPr>
          <a:xfrm>
            <a:off x="4096987" y="1487607"/>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Rounded Rectangle 8"/>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4" name="Rectangle 3"/>
          <p:cNvSpPr/>
          <p:nvPr/>
        </p:nvSpPr>
        <p:spPr>
          <a:xfrm>
            <a:off x="1692322" y="6339443"/>
            <a:ext cx="8197756" cy="369332"/>
          </a:xfrm>
          <a:prstGeom prst="rect">
            <a:avLst/>
          </a:prstGeom>
        </p:spPr>
        <p:txBody>
          <a:bodyPr wrap="square">
            <a:spAutoFit/>
          </a:bodyPr>
          <a:lstStyle/>
          <a:p>
            <a:r>
              <a:rPr lang="en-IN" dirty="0" smtClean="0"/>
              <a:t>Allows perform </a:t>
            </a:r>
            <a:r>
              <a:rPr lang="en-IN" dirty="0"/>
              <a:t>physical inventory reconciliation </a:t>
            </a:r>
            <a:r>
              <a:rPr lang="en-IN" dirty="0" err="1" smtClean="0"/>
              <a:t>vis</a:t>
            </a:r>
            <a:r>
              <a:rPr lang="en-IN" dirty="0" smtClean="0"/>
              <a:t>-a-</a:t>
            </a:r>
            <a:r>
              <a:rPr lang="en-IN" dirty="0" err="1" smtClean="0"/>
              <a:t>vis</a:t>
            </a:r>
            <a:r>
              <a:rPr lang="en-IN" dirty="0" smtClean="0"/>
              <a:t> </a:t>
            </a:r>
            <a:r>
              <a:rPr lang="en-IN" dirty="0"/>
              <a:t>system stock</a:t>
            </a:r>
          </a:p>
        </p:txBody>
      </p:sp>
      <p:sp>
        <p:nvSpPr>
          <p:cNvPr id="13" name="Rounded Rectangle 12"/>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4" name="Rounded Rectangle 13"/>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934516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99407" y="1547070"/>
            <a:ext cx="9976593" cy="4333875"/>
          </a:xfrm>
          <a:prstGeom prst="rect">
            <a:avLst/>
          </a:prstGeom>
        </p:spPr>
      </p:pic>
      <p:sp>
        <p:nvSpPr>
          <p:cNvPr id="6" name="Rounded Rectangle 5"/>
          <p:cNvSpPr/>
          <p:nvPr/>
        </p:nvSpPr>
        <p:spPr>
          <a:xfrm>
            <a:off x="6074860" y="3234519"/>
            <a:ext cx="1554996" cy="1760561"/>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518615" y="6238003"/>
            <a:ext cx="11559654" cy="646331"/>
          </a:xfrm>
          <a:prstGeom prst="rect">
            <a:avLst/>
          </a:prstGeom>
        </p:spPr>
        <p:txBody>
          <a:bodyPr wrap="square">
            <a:spAutoFit/>
          </a:bodyPr>
          <a:lstStyle/>
          <a:p>
            <a:r>
              <a:rPr lang="en-IN" dirty="0" smtClean="0"/>
              <a:t>JC user can perform physical inventory verification for devices (447 server) as well for </a:t>
            </a:r>
            <a:r>
              <a:rPr lang="en-IN" dirty="0" err="1" smtClean="0"/>
              <a:t>FTTx</a:t>
            </a:r>
            <a:r>
              <a:rPr lang="en-IN" dirty="0"/>
              <a:t> </a:t>
            </a:r>
            <a:r>
              <a:rPr lang="en-IN" dirty="0" smtClean="0"/>
              <a:t>and O&amp;M (P91 server). Select the tile accordingly</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Proposal(2/12) </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299831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518615" y="6238003"/>
            <a:ext cx="11559654" cy="646331"/>
          </a:xfrm>
          <a:prstGeom prst="rect">
            <a:avLst/>
          </a:prstGeom>
        </p:spPr>
        <p:txBody>
          <a:bodyPr wrap="square">
            <a:spAutoFit/>
          </a:bodyPr>
          <a:lstStyle/>
          <a:p>
            <a:r>
              <a:rPr lang="en-IN" dirty="0" smtClean="0"/>
              <a:t>Click on plus button to initiate the physical inventory verification process. Existing transactions are listed in left pane for further verification</a:t>
            </a:r>
            <a:endParaRPr lang="en-IN" dirty="0"/>
          </a:p>
        </p:txBody>
      </p:sp>
      <p:pic>
        <p:nvPicPr>
          <p:cNvPr id="2" name="Picture 1"/>
          <p:cNvPicPr>
            <a:picLocks noChangeAspect="1"/>
          </p:cNvPicPr>
          <p:nvPr/>
        </p:nvPicPr>
        <p:blipFill>
          <a:blip r:embed="rId2"/>
          <a:stretch>
            <a:fillRect/>
          </a:stretch>
        </p:blipFill>
        <p:spPr>
          <a:xfrm>
            <a:off x="1343865" y="995123"/>
            <a:ext cx="990915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8"/>
          <p:cNvSpPr/>
          <p:nvPr/>
        </p:nvSpPr>
        <p:spPr>
          <a:xfrm>
            <a:off x="3234519" y="5432896"/>
            <a:ext cx="887862" cy="602227"/>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Proposal(3/12) </a:t>
            </a:r>
            <a:endParaRPr lang="en-IN" sz="2400" dirty="0"/>
          </a:p>
        </p:txBody>
      </p:sp>
      <p:sp>
        <p:nvSpPr>
          <p:cNvPr id="11" name="Rounded Rectangle 10"/>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9492249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0251" y="5966521"/>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632346" y="6067961"/>
            <a:ext cx="11559654" cy="369332"/>
          </a:xfrm>
          <a:prstGeom prst="rect">
            <a:avLst/>
          </a:prstGeom>
        </p:spPr>
        <p:txBody>
          <a:bodyPr wrap="square">
            <a:spAutoFit/>
          </a:bodyPr>
          <a:lstStyle/>
          <a:p>
            <a:r>
              <a:rPr lang="en-IN" dirty="0" smtClean="0"/>
              <a:t>Select material segment category</a:t>
            </a:r>
            <a:endParaRPr lang="en-IN" dirty="0"/>
          </a:p>
        </p:txBody>
      </p:sp>
      <p:pic>
        <p:nvPicPr>
          <p:cNvPr id="2" name="Picture 1"/>
          <p:cNvPicPr>
            <a:picLocks noChangeAspect="1"/>
          </p:cNvPicPr>
          <p:nvPr/>
        </p:nvPicPr>
        <p:blipFill>
          <a:blip r:embed="rId2"/>
          <a:stretch>
            <a:fillRect/>
          </a:stretch>
        </p:blipFill>
        <p:spPr>
          <a:xfrm>
            <a:off x="1973502" y="1020076"/>
            <a:ext cx="8877342" cy="45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Proposal(4/12) </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0768939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300251" y="5966521"/>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32346" y="6067961"/>
            <a:ext cx="11559654" cy="369332"/>
          </a:xfrm>
          <a:prstGeom prst="rect">
            <a:avLst/>
          </a:prstGeom>
        </p:spPr>
        <p:txBody>
          <a:bodyPr wrap="square">
            <a:spAutoFit/>
          </a:bodyPr>
          <a:lstStyle/>
          <a:p>
            <a:r>
              <a:rPr lang="en-IN" dirty="0" smtClean="0"/>
              <a:t>Select material merchant category (these is as per material master maintained by business)</a:t>
            </a:r>
            <a:endParaRPr lang="en-IN" dirty="0"/>
          </a:p>
        </p:txBody>
      </p:sp>
      <p:pic>
        <p:nvPicPr>
          <p:cNvPr id="2" name="Picture 1"/>
          <p:cNvPicPr>
            <a:picLocks noChangeAspect="1"/>
          </p:cNvPicPr>
          <p:nvPr/>
        </p:nvPicPr>
        <p:blipFill>
          <a:blip r:embed="rId2"/>
          <a:stretch>
            <a:fillRect/>
          </a:stretch>
        </p:blipFill>
        <p:spPr>
          <a:xfrm>
            <a:off x="1762978" y="1020076"/>
            <a:ext cx="8313196" cy="45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Proposal(5/12) </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316650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a:t>Functionalities available in Production (</a:t>
            </a:r>
            <a:r>
              <a:rPr lang="en-IN" sz="2400" dirty="0" smtClean="0"/>
              <a:t>4/7)</a:t>
            </a:r>
            <a:endParaRPr lang="en-IN" sz="2400" dirty="0"/>
          </a:p>
        </p:txBody>
      </p:sp>
      <p:sp>
        <p:nvSpPr>
          <p:cNvPr id="2" name="Rounded Rectangle 1"/>
          <p:cNvSpPr/>
          <p:nvPr/>
        </p:nvSpPr>
        <p:spPr>
          <a:xfrm>
            <a:off x="4344537" y="1083700"/>
            <a:ext cx="2893325" cy="5576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Physical Inventory Verification</a:t>
            </a:r>
            <a:endParaRPr lang="en-IN" b="1" dirty="0"/>
          </a:p>
        </p:txBody>
      </p:sp>
      <p:graphicFrame>
        <p:nvGraphicFramePr>
          <p:cNvPr id="4" name="Table 3"/>
          <p:cNvGraphicFramePr>
            <a:graphicFrameLocks noGrp="1"/>
          </p:cNvGraphicFramePr>
          <p:nvPr>
            <p:extLst/>
          </p:nvPr>
        </p:nvGraphicFramePr>
        <p:xfrm>
          <a:off x="152398" y="1828800"/>
          <a:ext cx="11879943" cy="1349828"/>
        </p:xfrm>
        <a:graphic>
          <a:graphicData uri="http://schemas.openxmlformats.org/drawingml/2006/table">
            <a:tbl>
              <a:tblPr/>
              <a:tblGrid>
                <a:gridCol w="991286"/>
                <a:gridCol w="3201029"/>
                <a:gridCol w="5064851"/>
                <a:gridCol w="2622777"/>
              </a:tblGrid>
              <a:tr h="411130">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621828">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Physical Inventory Proposal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perform physical inventory reconciliation vis-vis system stock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16870">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Physical Inventory Count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perform count of Physical Stock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8" name="Rounded Rectangle 7"/>
          <p:cNvSpPr/>
          <p:nvPr/>
        </p:nvSpPr>
        <p:spPr>
          <a:xfrm>
            <a:off x="4344537" y="3721083"/>
            <a:ext cx="2893325" cy="376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Internal Movements</a:t>
            </a:r>
            <a:endParaRPr lang="en-IN" b="1" dirty="0"/>
          </a:p>
        </p:txBody>
      </p:sp>
      <p:graphicFrame>
        <p:nvGraphicFramePr>
          <p:cNvPr id="9" name="Table 8"/>
          <p:cNvGraphicFramePr>
            <a:graphicFrameLocks noGrp="1"/>
          </p:cNvGraphicFramePr>
          <p:nvPr>
            <p:extLst/>
          </p:nvPr>
        </p:nvGraphicFramePr>
        <p:xfrm>
          <a:off x="152398" y="4271263"/>
          <a:ext cx="11879944" cy="1084509"/>
        </p:xfrm>
        <a:graphic>
          <a:graphicData uri="http://schemas.openxmlformats.org/drawingml/2006/table">
            <a:tbl>
              <a:tblPr/>
              <a:tblGrid>
                <a:gridCol w="991286"/>
                <a:gridCol w="3201029"/>
                <a:gridCol w="5064852"/>
                <a:gridCol w="2622777"/>
              </a:tblGrid>
              <a:tr h="361503">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361503">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Site to Site Transfer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transfer stocks from one location to other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61503">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STO create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create stock transfer order from JC to DC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0265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727061" y="1096180"/>
            <a:ext cx="9147588" cy="450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5966521"/>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32346" y="6067961"/>
            <a:ext cx="11559654" cy="369332"/>
          </a:xfrm>
          <a:prstGeom prst="rect">
            <a:avLst/>
          </a:prstGeom>
        </p:spPr>
        <p:txBody>
          <a:bodyPr wrap="square">
            <a:spAutoFit/>
          </a:bodyPr>
          <a:lstStyle/>
          <a:p>
            <a:r>
              <a:rPr lang="en-IN" dirty="0" smtClean="0"/>
              <a:t>Screen showing the Segment and Merchant category for given inventory document</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Proposal(6/12) </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0300064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32346" y="6134744"/>
            <a:ext cx="11559654" cy="369332"/>
          </a:xfrm>
          <a:prstGeom prst="rect">
            <a:avLst/>
          </a:prstGeom>
        </p:spPr>
        <p:txBody>
          <a:bodyPr wrap="square">
            <a:spAutoFit/>
          </a:bodyPr>
          <a:lstStyle/>
          <a:p>
            <a:r>
              <a:rPr lang="en-IN" dirty="0" smtClean="0"/>
              <a:t>List of materials in selected category are displayed </a:t>
            </a:r>
            <a:endParaRPr lang="en-IN" dirty="0"/>
          </a:p>
        </p:txBody>
      </p:sp>
      <p:pic>
        <p:nvPicPr>
          <p:cNvPr id="2" name="Picture 1"/>
          <p:cNvPicPr>
            <a:picLocks noChangeAspect="1"/>
          </p:cNvPicPr>
          <p:nvPr/>
        </p:nvPicPr>
        <p:blipFill>
          <a:blip r:embed="rId2"/>
          <a:stretch>
            <a:fillRect/>
          </a:stretch>
        </p:blipFill>
        <p:spPr>
          <a:xfrm>
            <a:off x="1483412" y="926521"/>
            <a:ext cx="985752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Proposal(7/12) </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680121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2642" y="944183"/>
            <a:ext cx="1033245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632346" y="6134744"/>
            <a:ext cx="11559654" cy="369332"/>
          </a:xfrm>
          <a:prstGeom prst="rect">
            <a:avLst/>
          </a:prstGeom>
        </p:spPr>
        <p:txBody>
          <a:bodyPr wrap="square">
            <a:spAutoFit/>
          </a:bodyPr>
          <a:lstStyle/>
          <a:p>
            <a:r>
              <a:rPr lang="en-IN" dirty="0" smtClean="0"/>
              <a:t>Physical inventory document successfully created</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Proposal(8/12) </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87210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0674" y="973967"/>
            <a:ext cx="985789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232012" y="612819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32346" y="6193524"/>
            <a:ext cx="11559654" cy="369332"/>
          </a:xfrm>
          <a:prstGeom prst="rect">
            <a:avLst/>
          </a:prstGeom>
        </p:spPr>
        <p:txBody>
          <a:bodyPr wrap="square">
            <a:spAutoFit/>
          </a:bodyPr>
          <a:lstStyle/>
          <a:p>
            <a:pPr algn="ctr"/>
            <a:r>
              <a:rPr lang="en-IN" dirty="0" smtClean="0"/>
              <a:t>View the document</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Proposal(9/12) </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1470100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04745" y="990600"/>
            <a:ext cx="9883192"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32346" y="6134744"/>
            <a:ext cx="11559654" cy="369332"/>
          </a:xfrm>
          <a:prstGeom prst="rect">
            <a:avLst/>
          </a:prstGeom>
        </p:spPr>
        <p:txBody>
          <a:bodyPr wrap="square">
            <a:spAutoFit/>
          </a:bodyPr>
          <a:lstStyle/>
          <a:p>
            <a:r>
              <a:rPr lang="en-IN" dirty="0" smtClean="0"/>
              <a:t>Click on ‘Count’ to enter the count as per physical verification in storage location </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Proposal(10/12) </a:t>
            </a:r>
            <a:endParaRPr lang="en-IN" sz="2400" dirty="0"/>
          </a:p>
        </p:txBody>
      </p:sp>
      <p:sp>
        <p:nvSpPr>
          <p:cNvPr id="8" name="Rounded Rectangle 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022970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32346" y="6134744"/>
            <a:ext cx="11559654" cy="369332"/>
          </a:xfrm>
          <a:prstGeom prst="rect">
            <a:avLst/>
          </a:prstGeom>
        </p:spPr>
        <p:txBody>
          <a:bodyPr wrap="square">
            <a:spAutoFit/>
          </a:bodyPr>
          <a:lstStyle/>
          <a:p>
            <a:r>
              <a:rPr lang="en-IN" dirty="0" smtClean="0"/>
              <a:t>Key-in the count as per physical verification  and click on ‘submit’ button</a:t>
            </a:r>
            <a:endParaRPr lang="en-IN" dirty="0"/>
          </a:p>
        </p:txBody>
      </p:sp>
      <p:pic>
        <p:nvPicPr>
          <p:cNvPr id="7" name="Picture 6"/>
          <p:cNvPicPr>
            <a:picLocks noChangeAspect="1"/>
          </p:cNvPicPr>
          <p:nvPr/>
        </p:nvPicPr>
        <p:blipFill>
          <a:blip r:embed="rId2"/>
          <a:stretch>
            <a:fillRect/>
          </a:stretch>
        </p:blipFill>
        <p:spPr>
          <a:xfrm>
            <a:off x="1179258" y="891864"/>
            <a:ext cx="9883525"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Rounded Rectangle 8"/>
          <p:cNvSpPr/>
          <p:nvPr/>
        </p:nvSpPr>
        <p:spPr>
          <a:xfrm>
            <a:off x="4236204" y="2365969"/>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Proposal(11/12) </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5880306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4189" y="971124"/>
            <a:ext cx="1005402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632346" y="6134744"/>
            <a:ext cx="11559654" cy="369332"/>
          </a:xfrm>
          <a:prstGeom prst="rect">
            <a:avLst/>
          </a:prstGeom>
        </p:spPr>
        <p:txBody>
          <a:bodyPr wrap="square">
            <a:spAutoFit/>
          </a:bodyPr>
          <a:lstStyle/>
          <a:p>
            <a:r>
              <a:rPr lang="en-IN" dirty="0" smtClean="0"/>
              <a:t>Physical verification count successfully created </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1. Physical </a:t>
            </a:r>
            <a:r>
              <a:rPr lang="en-IN" sz="2400" dirty="0"/>
              <a:t>Inventory </a:t>
            </a:r>
            <a:r>
              <a:rPr lang="en-IN" sz="2400" dirty="0" smtClean="0"/>
              <a:t>Proposal(12/12) </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950021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6400" y="163772"/>
            <a:ext cx="10769600" cy="518615"/>
          </a:xfrm>
        </p:spPr>
        <p:txBody>
          <a:bodyPr>
            <a:normAutofit/>
          </a:bodyPr>
          <a:lstStyle/>
          <a:p>
            <a:r>
              <a:rPr lang="en-IN" sz="2400" dirty="0" smtClean="0"/>
              <a:t>2. Physical </a:t>
            </a:r>
            <a:r>
              <a:rPr lang="en-IN" sz="2400" dirty="0"/>
              <a:t>Inventory Count</a:t>
            </a:r>
          </a:p>
        </p:txBody>
      </p:sp>
      <p:pic>
        <p:nvPicPr>
          <p:cNvPr id="3" name="Picture 2"/>
          <p:cNvPicPr>
            <a:picLocks noChangeAspect="1"/>
          </p:cNvPicPr>
          <p:nvPr/>
        </p:nvPicPr>
        <p:blipFill>
          <a:blip r:embed="rId2"/>
          <a:stretch>
            <a:fillRect/>
          </a:stretch>
        </p:blipFill>
        <p:spPr>
          <a:xfrm>
            <a:off x="406400" y="816591"/>
            <a:ext cx="1034100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ectangle 5"/>
          <p:cNvSpPr/>
          <p:nvPr/>
        </p:nvSpPr>
        <p:spPr>
          <a:xfrm>
            <a:off x="406400" y="6165657"/>
            <a:ext cx="11559654" cy="369332"/>
          </a:xfrm>
          <a:prstGeom prst="rect">
            <a:avLst/>
          </a:prstGeom>
        </p:spPr>
        <p:txBody>
          <a:bodyPr wrap="square">
            <a:spAutoFit/>
          </a:bodyPr>
          <a:lstStyle/>
          <a:p>
            <a:r>
              <a:rPr lang="en-IN" dirty="0" smtClean="0"/>
              <a:t>Document completed</a:t>
            </a:r>
          </a:p>
        </p:txBody>
      </p:sp>
      <p:sp>
        <p:nvSpPr>
          <p:cNvPr id="7" name="Rounded Rectangle 6"/>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ounded Rectangle 8"/>
          <p:cNvSpPr/>
          <p:nvPr/>
        </p:nvSpPr>
        <p:spPr>
          <a:xfrm>
            <a:off x="7867178" y="3089"/>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51652"/>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6614349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fontScale="92500" lnSpcReduction="10000"/>
          </a:bodyPr>
          <a:lstStyle/>
          <a:p>
            <a:r>
              <a:rPr lang="en-IN" dirty="0" smtClean="0"/>
              <a:t>Internal Movements</a:t>
            </a:r>
            <a:endParaRPr lang="en-IN" dirty="0"/>
          </a:p>
        </p:txBody>
      </p:sp>
      <p:sp>
        <p:nvSpPr>
          <p:cNvPr id="3" name="Text Placeholder 2"/>
          <p:cNvSpPr>
            <a:spLocks noGrp="1"/>
          </p:cNvSpPr>
          <p:nvPr>
            <p:ph type="body" sz="quarter" idx="14"/>
          </p:nvPr>
        </p:nvSpPr>
        <p:spPr>
          <a:xfrm>
            <a:off x="304800" y="3579126"/>
            <a:ext cx="10668000" cy="457200"/>
          </a:xfrm>
        </p:spPr>
        <p:txBody>
          <a:bodyPr>
            <a:noAutofit/>
          </a:bodyPr>
          <a:lstStyle/>
          <a:p>
            <a:pPr>
              <a:buFont typeface="+mj-lt"/>
              <a:buAutoNum type="arabicPeriod"/>
            </a:pPr>
            <a:r>
              <a:rPr lang="en-IN" sz="1600" dirty="0"/>
              <a:t>Site to Site Transfer     </a:t>
            </a:r>
          </a:p>
          <a:p>
            <a:pPr>
              <a:buFont typeface="+mj-lt"/>
              <a:buAutoNum type="arabicPeriod"/>
            </a:pPr>
            <a:r>
              <a:rPr lang="en-IN" sz="1600" dirty="0" smtClean="0"/>
              <a:t>STO </a:t>
            </a:r>
            <a:r>
              <a:rPr lang="en-IN" sz="1600" dirty="0"/>
              <a:t>create </a:t>
            </a:r>
          </a:p>
        </p:txBody>
      </p:sp>
    </p:spTree>
    <p:extLst>
      <p:ext uri="{BB962C8B-B14F-4D97-AF65-F5344CB8AC3E}">
        <p14:creationId xmlns:p14="http://schemas.microsoft.com/office/powerpoint/2010/main" val="39070004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42900" y="1366837"/>
            <a:ext cx="11506200" cy="4124325"/>
          </a:xfrm>
          <a:prstGeom prst="rect">
            <a:avLst/>
          </a:prstGeom>
        </p:spPr>
      </p:pic>
      <p:sp>
        <p:nvSpPr>
          <p:cNvPr id="6" name="Rounded Rectangle 5"/>
          <p:cNvSpPr/>
          <p:nvPr/>
        </p:nvSpPr>
        <p:spPr>
          <a:xfrm>
            <a:off x="6095999" y="1692323"/>
            <a:ext cx="1710519" cy="1801504"/>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ectangle 6"/>
          <p:cNvSpPr/>
          <p:nvPr/>
        </p:nvSpPr>
        <p:spPr>
          <a:xfrm>
            <a:off x="406400" y="6165657"/>
            <a:ext cx="11559654" cy="369332"/>
          </a:xfrm>
          <a:prstGeom prst="rect">
            <a:avLst/>
          </a:prstGeom>
        </p:spPr>
        <p:txBody>
          <a:bodyPr wrap="square">
            <a:spAutoFit/>
          </a:bodyPr>
          <a:lstStyle/>
          <a:p>
            <a:r>
              <a:rPr lang="en-IN" dirty="0" smtClean="0"/>
              <a:t>Allows JC to return material from one location to other location (site to site)</a:t>
            </a:r>
          </a:p>
        </p:txBody>
      </p:sp>
      <p:sp>
        <p:nvSpPr>
          <p:cNvPr id="8" name="Rounded Rectangle 7"/>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
        <p:nvSpPr>
          <p:cNvPr id="12" name="Text Placeholder 3"/>
          <p:cNvSpPr>
            <a:spLocks noGrp="1"/>
          </p:cNvSpPr>
          <p:nvPr>
            <p:ph type="body" sz="quarter" idx="10"/>
          </p:nvPr>
        </p:nvSpPr>
        <p:spPr>
          <a:xfrm>
            <a:off x="406400" y="121692"/>
            <a:ext cx="10769600" cy="518615"/>
          </a:xfrm>
        </p:spPr>
        <p:txBody>
          <a:bodyPr>
            <a:normAutofit/>
          </a:bodyPr>
          <a:lstStyle/>
          <a:p>
            <a:r>
              <a:rPr lang="en-IN" sz="2400" dirty="0" smtClean="0"/>
              <a:t>1. Return </a:t>
            </a:r>
            <a:r>
              <a:rPr lang="en-IN" sz="2400" dirty="0"/>
              <a:t>to DC (Site to Site transfer</a:t>
            </a:r>
            <a:r>
              <a:rPr lang="en-IN" sz="2400" dirty="0" smtClean="0"/>
              <a:t>)</a:t>
            </a:r>
            <a:r>
              <a:rPr lang="en-US" sz="2400" dirty="0" smtClean="0"/>
              <a:t>	(1/5)</a:t>
            </a:r>
            <a:endParaRPr lang="en-IN" sz="2400" dirty="0"/>
          </a:p>
        </p:txBody>
      </p:sp>
    </p:spTree>
    <p:extLst>
      <p:ext uri="{BB962C8B-B14F-4D97-AF65-F5344CB8AC3E}">
        <p14:creationId xmlns:p14="http://schemas.microsoft.com/office/powerpoint/2010/main" val="3037124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a:t>Functionalities available in Production (</a:t>
            </a:r>
            <a:r>
              <a:rPr lang="en-IN" sz="2400" dirty="0" smtClean="0"/>
              <a:t>5/7)</a:t>
            </a:r>
            <a:endParaRPr lang="en-IN" sz="2400" dirty="0"/>
          </a:p>
        </p:txBody>
      </p:sp>
      <p:sp>
        <p:nvSpPr>
          <p:cNvPr id="11" name="Rounded Rectangle 10"/>
          <p:cNvSpPr/>
          <p:nvPr/>
        </p:nvSpPr>
        <p:spPr>
          <a:xfrm>
            <a:off x="4578579" y="894786"/>
            <a:ext cx="2893325" cy="376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Outbound Movements</a:t>
            </a:r>
            <a:endParaRPr lang="en-IN" b="1" dirty="0"/>
          </a:p>
        </p:txBody>
      </p:sp>
      <p:graphicFrame>
        <p:nvGraphicFramePr>
          <p:cNvPr id="5" name="Table 4"/>
          <p:cNvGraphicFramePr>
            <a:graphicFrameLocks noGrp="1"/>
          </p:cNvGraphicFramePr>
          <p:nvPr>
            <p:extLst/>
          </p:nvPr>
        </p:nvGraphicFramePr>
        <p:xfrm>
          <a:off x="119740" y="1491246"/>
          <a:ext cx="11811002" cy="4770120"/>
        </p:xfrm>
        <a:graphic>
          <a:graphicData uri="http://schemas.openxmlformats.org/drawingml/2006/table">
            <a:tbl>
              <a:tblPr/>
              <a:tblGrid>
                <a:gridCol w="985533"/>
                <a:gridCol w="3182453"/>
                <a:gridCol w="5035459"/>
                <a:gridCol w="2607557"/>
              </a:tblGrid>
              <a:tr h="190500">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381000">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Issue Material to Channel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issue stocks against channel partner orders or internal stock transfer orders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81000">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Create Customer Invoice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create a billing document against stock issuance to channel partner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ctr" fontAlgn="ctr"/>
                      <a:r>
                        <a:rPr lang="en-IN" sz="1600" b="0" i="0" u="none" strike="noStrike" dirty="0" smtClean="0">
                          <a:solidFill>
                            <a:srgbClr val="000000"/>
                          </a:solidFill>
                          <a:effectLst/>
                          <a:latin typeface="Calibri" panose="020F0502020204030204" pitchFamily="34" charset="0"/>
                        </a:rPr>
                        <a:t>3</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Customer Invoice Cancel, Display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view the invoice created against channel partner sale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1500">
                <a:tc>
                  <a:txBody>
                    <a:bodyPr/>
                    <a:lstStyle/>
                    <a:p>
                      <a:pPr algn="ctr" fontAlgn="ctr"/>
                      <a:r>
                        <a:rPr lang="en-IN" sz="1600" b="0" i="0" u="none" strike="noStrike" dirty="0" smtClean="0">
                          <a:solidFill>
                            <a:srgbClr val="000000"/>
                          </a:solidFill>
                          <a:effectLst/>
                          <a:latin typeface="Calibri" panose="020F0502020204030204" pitchFamily="34" charset="0"/>
                        </a:rPr>
                        <a:t>4</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Create delivery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create outbound delivery against chanel partner purchase order. Allows to create Delivery against sales order and STO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71500">
                <a:tc>
                  <a:txBody>
                    <a:bodyPr/>
                    <a:lstStyle/>
                    <a:p>
                      <a:pPr algn="ctr" fontAlgn="ctr"/>
                      <a:r>
                        <a:rPr lang="en-IN" sz="1600" b="0" i="0" u="none" strike="noStrike" dirty="0" smtClean="0">
                          <a:solidFill>
                            <a:srgbClr val="000000"/>
                          </a:solidFill>
                          <a:effectLst/>
                          <a:latin typeface="Calibri" panose="020F0502020204030204" pitchFamily="34" charset="0"/>
                        </a:rPr>
                        <a:t>5</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Change Delivey : Cancel, Display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create outbound delivery against chanel partner purchase order. Allows to create Delivery against sales order and STO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IN" sz="1600" b="0" i="0" u="none" strike="noStrike" dirty="0" smtClean="0">
                          <a:solidFill>
                            <a:srgbClr val="000000"/>
                          </a:solidFill>
                          <a:effectLst/>
                          <a:latin typeface="Calibri" panose="020F0502020204030204" pitchFamily="34" charset="0"/>
                        </a:rPr>
                        <a:t>6</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Advance Replacement O&amp;M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000000"/>
                          </a:solidFill>
                          <a:effectLst/>
                          <a:latin typeface="Calibri" panose="020F0502020204030204" pitchFamily="34" charset="0"/>
                        </a:rPr>
                        <a:t>Replacement of device</a:t>
                      </a:r>
                      <a:r>
                        <a:rPr lang="en-IN" sz="1600" b="0" i="0" u="none" strike="noStrike" baseline="0" dirty="0" smtClean="0">
                          <a:solidFill>
                            <a:srgbClr val="000000"/>
                          </a:solidFill>
                          <a:effectLst/>
                          <a:latin typeface="Calibri" panose="020F0502020204030204" pitchFamily="34" charset="0"/>
                        </a:rPr>
                        <a:t> spares in advance with O&amp;M partner </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IN" sz="1600" b="0" i="0" u="none" strike="noStrike" dirty="0" smtClean="0">
                          <a:solidFill>
                            <a:srgbClr val="000000"/>
                          </a:solidFill>
                          <a:effectLst/>
                          <a:latin typeface="Calibri" panose="020F0502020204030204" pitchFamily="34" charset="0"/>
                        </a:rPr>
                        <a:t>7</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MRO Receipt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smtClean="0">
                          <a:solidFill>
                            <a:srgbClr val="000000"/>
                          </a:solidFill>
                          <a:effectLst/>
                          <a:latin typeface="Calibri" panose="020F0502020204030204" pitchFamily="34" charset="0"/>
                        </a:rPr>
                        <a:t>To</a:t>
                      </a:r>
                      <a:r>
                        <a:rPr lang="en-IN" sz="1600" b="0" i="0" u="none" strike="noStrike" baseline="0" dirty="0" smtClean="0">
                          <a:solidFill>
                            <a:srgbClr val="000000"/>
                          </a:solidFill>
                          <a:effectLst/>
                          <a:latin typeface="Calibri" panose="020F0502020204030204" pitchFamily="34" charset="0"/>
                        </a:rPr>
                        <a:t> accept the </a:t>
                      </a:r>
                      <a:r>
                        <a:rPr lang="en-IN" sz="1600" b="0" i="0" u="none" strike="noStrike" baseline="0" dirty="0" err="1" smtClean="0">
                          <a:solidFill>
                            <a:srgbClr val="000000"/>
                          </a:solidFill>
                          <a:effectLst/>
                          <a:latin typeface="Calibri" panose="020F0502020204030204" pitchFamily="34" charset="0"/>
                        </a:rPr>
                        <a:t>FTTx</a:t>
                      </a:r>
                      <a:r>
                        <a:rPr lang="en-IN" sz="1600" b="0" i="0" u="none" strike="noStrike" baseline="0" dirty="0" smtClean="0">
                          <a:solidFill>
                            <a:srgbClr val="000000"/>
                          </a:solidFill>
                          <a:effectLst/>
                          <a:latin typeface="Calibri" panose="020F0502020204030204" pitchFamily="34" charset="0"/>
                        </a:rPr>
                        <a:t> returns from customer through DRS for inspection</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a:txBody>
                    <a:bodyPr/>
                    <a:lstStyle/>
                    <a:p>
                      <a:pPr algn="ctr" fontAlgn="ctr"/>
                      <a:r>
                        <a:rPr lang="en-IN" sz="1600" b="0" i="0" u="none" strike="noStrike" dirty="0" smtClean="0">
                          <a:solidFill>
                            <a:srgbClr val="000000"/>
                          </a:solidFill>
                          <a:effectLst/>
                          <a:latin typeface="Calibri" panose="020F0502020204030204" pitchFamily="34" charset="0"/>
                        </a:rPr>
                        <a:t>8</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MRO Issue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IN" sz="1600" b="0" i="0" u="none" strike="noStrike" dirty="0" smtClean="0">
                          <a:solidFill>
                            <a:srgbClr val="000000"/>
                          </a:solidFill>
                          <a:effectLst/>
                          <a:latin typeface="Calibri" panose="020F0502020204030204" pitchFamily="34" charset="0"/>
                        </a:rPr>
                        <a:t>To</a:t>
                      </a:r>
                      <a:r>
                        <a:rPr lang="en-IN" sz="1600" b="0" i="0" u="none" strike="noStrike" baseline="0" dirty="0" smtClean="0">
                          <a:solidFill>
                            <a:srgbClr val="000000"/>
                          </a:solidFill>
                          <a:effectLst/>
                          <a:latin typeface="Calibri" panose="020F0502020204030204" pitchFamily="34" charset="0"/>
                        </a:rPr>
                        <a:t> issue the </a:t>
                      </a:r>
                      <a:r>
                        <a:rPr lang="en-IN" sz="1600" b="0" i="0" u="none" strike="noStrike" baseline="0" dirty="0" err="1" smtClean="0">
                          <a:solidFill>
                            <a:srgbClr val="000000"/>
                          </a:solidFill>
                          <a:effectLst/>
                          <a:latin typeface="Calibri" panose="020F0502020204030204" pitchFamily="34" charset="0"/>
                        </a:rPr>
                        <a:t>FTTx</a:t>
                      </a:r>
                      <a:r>
                        <a:rPr lang="en-IN" sz="1600" b="0" i="0" u="none" strike="noStrike" baseline="0" dirty="0" smtClean="0">
                          <a:solidFill>
                            <a:srgbClr val="000000"/>
                          </a:solidFill>
                          <a:effectLst/>
                          <a:latin typeface="Calibri" panose="020F0502020204030204" pitchFamily="34" charset="0"/>
                        </a:rPr>
                        <a:t> materials to DRS post inspection</a:t>
                      </a:r>
                      <a:endParaRPr lang="en-IN" sz="1600" b="0" i="0" u="none" strike="noStrike" dirty="0" smtClean="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ctr" fontAlgn="ctr"/>
                      <a:r>
                        <a:rPr lang="en-IN" sz="1600" b="0" i="0" u="none" strike="noStrike" dirty="0" smtClean="0">
                          <a:solidFill>
                            <a:srgbClr val="000000"/>
                          </a:solidFill>
                          <a:effectLst/>
                          <a:latin typeface="Calibri" panose="020F0502020204030204" pitchFamily="34" charset="0"/>
                        </a:rPr>
                        <a:t>9</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Sales Order Display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display the </a:t>
                      </a:r>
                      <a:r>
                        <a:rPr lang="en-US" sz="1600" b="0" i="0" u="none" strike="noStrike" dirty="0" err="1">
                          <a:solidFill>
                            <a:srgbClr val="000000"/>
                          </a:solidFill>
                          <a:effectLst/>
                          <a:latin typeface="Calibri" panose="020F0502020204030204" pitchFamily="34" charset="0"/>
                        </a:rPr>
                        <a:t>detils</a:t>
                      </a:r>
                      <a:r>
                        <a:rPr lang="en-US" sz="1600" b="0" i="0" u="none" strike="noStrike" dirty="0">
                          <a:solidFill>
                            <a:srgbClr val="000000"/>
                          </a:solidFill>
                          <a:effectLst/>
                          <a:latin typeface="Calibri" panose="020F0502020204030204" pitchFamily="34" charset="0"/>
                        </a:rPr>
                        <a:t> of the orders created at JC for channel partner / within locations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1000">
                <a:tc>
                  <a:txBody>
                    <a:bodyPr/>
                    <a:lstStyle/>
                    <a:p>
                      <a:pPr algn="ctr" fontAlgn="ctr"/>
                      <a:r>
                        <a:rPr lang="en-IN" sz="1600" b="0" i="0" u="none" strike="noStrike" dirty="0" smtClean="0">
                          <a:solidFill>
                            <a:srgbClr val="000000"/>
                          </a:solidFill>
                          <a:effectLst/>
                          <a:latin typeface="Calibri" panose="020F0502020204030204" pitchFamily="34" charset="0"/>
                        </a:rPr>
                        <a:t>10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Display/ Print Customer Invoice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display and print the invoice </a:t>
                      </a:r>
                      <a:r>
                        <a:rPr lang="en-US" sz="1600" b="0" i="0" u="none" strike="noStrike" dirty="0" err="1">
                          <a:solidFill>
                            <a:srgbClr val="000000"/>
                          </a:solidFill>
                          <a:effectLst/>
                          <a:latin typeface="Calibri" panose="020F0502020204030204" pitchFamily="34" charset="0"/>
                        </a:rPr>
                        <a:t>genearted</a:t>
                      </a:r>
                      <a:r>
                        <a:rPr lang="en-US" sz="1600" b="0" i="0" u="none" strike="noStrike" dirty="0">
                          <a:solidFill>
                            <a:srgbClr val="000000"/>
                          </a:solidFill>
                          <a:effectLst/>
                          <a:latin typeface="Calibri" panose="020F0502020204030204" pitchFamily="34" charset="0"/>
                        </a:rPr>
                        <a:t>  against sale to channel partner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59856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95587" y="1423987"/>
            <a:ext cx="6600825" cy="4010025"/>
          </a:xfrm>
          <a:prstGeom prst="rect">
            <a:avLst/>
          </a:prstGeom>
        </p:spPr>
      </p:pic>
      <p:sp>
        <p:nvSpPr>
          <p:cNvPr id="4" name="Rounded Rectangle 3"/>
          <p:cNvSpPr/>
          <p:nvPr/>
        </p:nvSpPr>
        <p:spPr>
          <a:xfrm>
            <a:off x="4212608" y="2292824"/>
            <a:ext cx="1710519" cy="195163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6" name="Rounded Rectangle 5"/>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7" name="Rounded Rectangle 6"/>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
        <p:nvSpPr>
          <p:cNvPr id="8" name="Text Placeholder 3"/>
          <p:cNvSpPr>
            <a:spLocks noGrp="1"/>
          </p:cNvSpPr>
          <p:nvPr>
            <p:ph type="body" sz="quarter" idx="10"/>
          </p:nvPr>
        </p:nvSpPr>
        <p:spPr>
          <a:xfrm>
            <a:off x="406400" y="121692"/>
            <a:ext cx="10769600" cy="518615"/>
          </a:xfrm>
        </p:spPr>
        <p:txBody>
          <a:bodyPr>
            <a:normAutofit/>
          </a:bodyPr>
          <a:lstStyle/>
          <a:p>
            <a:r>
              <a:rPr lang="en-IN" sz="2400" dirty="0" smtClean="0"/>
              <a:t>1. Return </a:t>
            </a:r>
            <a:r>
              <a:rPr lang="en-IN" sz="2400" dirty="0"/>
              <a:t>to DC (Site to Site transfer</a:t>
            </a:r>
            <a:r>
              <a:rPr lang="en-IN" sz="2400" dirty="0" smtClean="0"/>
              <a:t>)</a:t>
            </a:r>
            <a:r>
              <a:rPr lang="en-US" sz="2400" dirty="0" smtClean="0"/>
              <a:t>	(2/5)</a:t>
            </a:r>
            <a:endParaRPr lang="en-IN" sz="2400" dirty="0"/>
          </a:p>
        </p:txBody>
      </p:sp>
    </p:spTree>
    <p:extLst>
      <p:ext uri="{BB962C8B-B14F-4D97-AF65-F5344CB8AC3E}">
        <p14:creationId xmlns:p14="http://schemas.microsoft.com/office/powerpoint/2010/main" val="4155185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6117" y="981296"/>
            <a:ext cx="1053988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406400" y="6165657"/>
            <a:ext cx="11559654" cy="369332"/>
          </a:xfrm>
          <a:prstGeom prst="rect">
            <a:avLst/>
          </a:prstGeom>
        </p:spPr>
        <p:txBody>
          <a:bodyPr wrap="square">
            <a:spAutoFit/>
          </a:bodyPr>
          <a:lstStyle/>
          <a:p>
            <a:r>
              <a:rPr lang="en-IN" dirty="0" smtClean="0"/>
              <a:t>Select Supplying from and Ship-to site locations here from the drop-down as applicable to JC</a:t>
            </a:r>
          </a:p>
        </p:txBody>
      </p:sp>
      <p:sp>
        <p:nvSpPr>
          <p:cNvPr id="8" name="Rounded Rectangle 7"/>
          <p:cNvSpPr/>
          <p:nvPr/>
        </p:nvSpPr>
        <p:spPr>
          <a:xfrm>
            <a:off x="232012" y="6069416"/>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ounded Rectangle 8"/>
          <p:cNvSpPr/>
          <p:nvPr/>
        </p:nvSpPr>
        <p:spPr>
          <a:xfrm>
            <a:off x="1360226" y="1639925"/>
            <a:ext cx="3566615" cy="598308"/>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Rounded Rectangle 9"/>
          <p:cNvSpPr/>
          <p:nvPr/>
        </p:nvSpPr>
        <p:spPr>
          <a:xfrm>
            <a:off x="6794309" y="1639925"/>
            <a:ext cx="3566615" cy="598308"/>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1" name="Rounded Rectangle 10"/>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
        <p:nvSpPr>
          <p:cNvPr id="13" name="Text Placeholder 3"/>
          <p:cNvSpPr>
            <a:spLocks noGrp="1"/>
          </p:cNvSpPr>
          <p:nvPr>
            <p:ph type="body" sz="quarter" idx="10"/>
          </p:nvPr>
        </p:nvSpPr>
        <p:spPr>
          <a:xfrm>
            <a:off x="406400" y="121692"/>
            <a:ext cx="10769600" cy="518615"/>
          </a:xfrm>
        </p:spPr>
        <p:txBody>
          <a:bodyPr>
            <a:normAutofit/>
          </a:bodyPr>
          <a:lstStyle/>
          <a:p>
            <a:r>
              <a:rPr lang="en-IN" sz="2400" dirty="0" smtClean="0"/>
              <a:t>1. Return </a:t>
            </a:r>
            <a:r>
              <a:rPr lang="en-IN" sz="2400" dirty="0"/>
              <a:t>to DC (Site to Site transfer</a:t>
            </a:r>
            <a:r>
              <a:rPr lang="en-IN" sz="2400" dirty="0" smtClean="0"/>
              <a:t>)</a:t>
            </a:r>
            <a:r>
              <a:rPr lang="en-US" sz="2400" dirty="0" smtClean="0"/>
              <a:t>	(3/5)</a:t>
            </a:r>
            <a:endParaRPr lang="en-IN" sz="2400" dirty="0"/>
          </a:p>
        </p:txBody>
      </p:sp>
    </p:spTree>
    <p:extLst>
      <p:ext uri="{BB962C8B-B14F-4D97-AF65-F5344CB8AC3E}">
        <p14:creationId xmlns:p14="http://schemas.microsoft.com/office/powerpoint/2010/main" val="2881441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010" y="961901"/>
            <a:ext cx="8769148" cy="43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9130353" y="889380"/>
            <a:ext cx="2947916" cy="5442187"/>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Oval 7"/>
          <p:cNvSpPr/>
          <p:nvPr/>
        </p:nvSpPr>
        <p:spPr>
          <a:xfrm>
            <a:off x="9302602" y="1366487"/>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1</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9" name="TextBox 8"/>
          <p:cNvSpPr txBox="1"/>
          <p:nvPr/>
        </p:nvSpPr>
        <p:spPr>
          <a:xfrm>
            <a:off x="9721445" y="1241047"/>
            <a:ext cx="2356824" cy="523220"/>
          </a:xfrm>
          <a:prstGeom prst="rect">
            <a:avLst/>
          </a:prstGeom>
          <a:noFill/>
        </p:spPr>
        <p:txBody>
          <a:bodyPr wrap="square" rtlCol="0">
            <a:spAutoFit/>
          </a:bodyPr>
          <a:lstStyle/>
          <a:p>
            <a:r>
              <a:rPr lang="en-IN" sz="1400" dirty="0" smtClean="0">
                <a:solidFill>
                  <a:srgbClr val="000000"/>
                </a:solidFill>
                <a:latin typeface="Helvetica Neue Light"/>
              </a:rPr>
              <a:t>Click on scan button to add material</a:t>
            </a:r>
            <a:endParaRPr lang="en-IN" sz="1400" dirty="0">
              <a:solidFill>
                <a:srgbClr val="000000"/>
              </a:solidFill>
              <a:latin typeface="Helvetica Neue Light"/>
            </a:endParaRPr>
          </a:p>
        </p:txBody>
      </p:sp>
      <p:sp>
        <p:nvSpPr>
          <p:cNvPr id="10" name="Oval 9"/>
          <p:cNvSpPr/>
          <p:nvPr/>
        </p:nvSpPr>
        <p:spPr>
          <a:xfrm>
            <a:off x="9302602" y="247674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2</a:t>
            </a:r>
          </a:p>
        </p:txBody>
      </p:sp>
      <p:sp>
        <p:nvSpPr>
          <p:cNvPr id="11" name="TextBox 10"/>
          <p:cNvSpPr txBox="1"/>
          <p:nvPr/>
        </p:nvSpPr>
        <p:spPr>
          <a:xfrm>
            <a:off x="9721445" y="2351303"/>
            <a:ext cx="2356824" cy="523220"/>
          </a:xfrm>
          <a:prstGeom prst="rect">
            <a:avLst/>
          </a:prstGeom>
          <a:noFill/>
        </p:spPr>
        <p:txBody>
          <a:bodyPr wrap="square" rtlCol="0">
            <a:spAutoFit/>
          </a:bodyPr>
          <a:lstStyle/>
          <a:p>
            <a:r>
              <a:rPr lang="en-IN" sz="1400" dirty="0" smtClean="0">
                <a:solidFill>
                  <a:srgbClr val="000000"/>
                </a:solidFill>
                <a:latin typeface="Helvetica Neue Light"/>
              </a:rPr>
              <a:t>Scan the barcode and click on OK</a:t>
            </a:r>
            <a:endParaRPr lang="en-IN" sz="1400" dirty="0">
              <a:solidFill>
                <a:srgbClr val="000000"/>
              </a:solidFill>
              <a:latin typeface="Helvetica Neue Light"/>
            </a:endParaRPr>
          </a:p>
        </p:txBody>
      </p:sp>
      <p:sp>
        <p:nvSpPr>
          <p:cNvPr id="12" name="Oval 11"/>
          <p:cNvSpPr/>
          <p:nvPr/>
        </p:nvSpPr>
        <p:spPr>
          <a:xfrm>
            <a:off x="9302602" y="3481094"/>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3</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3" name="TextBox 12"/>
          <p:cNvSpPr txBox="1"/>
          <p:nvPr/>
        </p:nvSpPr>
        <p:spPr>
          <a:xfrm>
            <a:off x="9721445" y="3504625"/>
            <a:ext cx="2356824" cy="307777"/>
          </a:xfrm>
          <a:prstGeom prst="rect">
            <a:avLst/>
          </a:prstGeom>
          <a:noFill/>
        </p:spPr>
        <p:txBody>
          <a:bodyPr wrap="square" rtlCol="0">
            <a:spAutoFit/>
          </a:bodyPr>
          <a:lstStyle/>
          <a:p>
            <a:r>
              <a:rPr lang="en-IN" sz="1400" dirty="0" smtClean="0">
                <a:solidFill>
                  <a:srgbClr val="000000"/>
                </a:solidFill>
                <a:latin typeface="Helvetica Neue Light"/>
              </a:rPr>
              <a:t>Shows the material details.</a:t>
            </a:r>
            <a:endParaRPr lang="en-IN" sz="1400" dirty="0">
              <a:solidFill>
                <a:srgbClr val="000000"/>
              </a:solidFill>
              <a:latin typeface="Helvetica Neue Light"/>
            </a:endParaRPr>
          </a:p>
        </p:txBody>
      </p:sp>
      <p:sp>
        <p:nvSpPr>
          <p:cNvPr id="14" name="Oval 13"/>
          <p:cNvSpPr/>
          <p:nvPr/>
        </p:nvSpPr>
        <p:spPr>
          <a:xfrm>
            <a:off x="9302602" y="4305221"/>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4</a:t>
            </a:r>
          </a:p>
        </p:txBody>
      </p:sp>
      <p:sp>
        <p:nvSpPr>
          <p:cNvPr id="15" name="TextBox 14"/>
          <p:cNvSpPr txBox="1"/>
          <p:nvPr/>
        </p:nvSpPr>
        <p:spPr>
          <a:xfrm>
            <a:off x="9721445" y="4179781"/>
            <a:ext cx="2356824" cy="523220"/>
          </a:xfrm>
          <a:prstGeom prst="rect">
            <a:avLst/>
          </a:prstGeom>
          <a:noFill/>
        </p:spPr>
        <p:txBody>
          <a:bodyPr wrap="square" rtlCol="0">
            <a:spAutoFit/>
          </a:bodyPr>
          <a:lstStyle/>
          <a:p>
            <a:r>
              <a:rPr lang="en-IN" sz="1400" dirty="0" smtClean="0">
                <a:solidFill>
                  <a:srgbClr val="000000"/>
                </a:solidFill>
                <a:latin typeface="Helvetica Neue Light"/>
              </a:rPr>
              <a:t>Click on Submit button to proceed </a:t>
            </a:r>
            <a:endParaRPr lang="en-IN" sz="1400" dirty="0">
              <a:solidFill>
                <a:srgbClr val="000000"/>
              </a:solidFill>
              <a:latin typeface="Helvetica Neue Light"/>
            </a:endParaRPr>
          </a:p>
        </p:txBody>
      </p:sp>
      <p:sp>
        <p:nvSpPr>
          <p:cNvPr id="25" name="Oval 24"/>
          <p:cNvSpPr/>
          <p:nvPr/>
        </p:nvSpPr>
        <p:spPr>
          <a:xfrm>
            <a:off x="8566090" y="201773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1</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6" name="Oval 25"/>
          <p:cNvSpPr/>
          <p:nvPr/>
        </p:nvSpPr>
        <p:spPr>
          <a:xfrm>
            <a:off x="4023193" y="247674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2</a:t>
            </a:r>
          </a:p>
        </p:txBody>
      </p:sp>
      <p:sp>
        <p:nvSpPr>
          <p:cNvPr id="27" name="Oval 26"/>
          <p:cNvSpPr/>
          <p:nvPr/>
        </p:nvSpPr>
        <p:spPr>
          <a:xfrm>
            <a:off x="1292192" y="261291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3</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8" name="Oval 27"/>
          <p:cNvSpPr/>
          <p:nvPr/>
        </p:nvSpPr>
        <p:spPr>
          <a:xfrm>
            <a:off x="8648896" y="4660062"/>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4</a:t>
            </a:r>
          </a:p>
        </p:txBody>
      </p:sp>
      <p:sp>
        <p:nvSpPr>
          <p:cNvPr id="20" name="Text Placeholder 3"/>
          <p:cNvSpPr>
            <a:spLocks noGrp="1"/>
          </p:cNvSpPr>
          <p:nvPr>
            <p:ph type="body" sz="quarter" idx="10"/>
          </p:nvPr>
        </p:nvSpPr>
        <p:spPr>
          <a:xfrm>
            <a:off x="406400" y="121692"/>
            <a:ext cx="10769600" cy="518615"/>
          </a:xfrm>
        </p:spPr>
        <p:txBody>
          <a:bodyPr>
            <a:normAutofit/>
          </a:bodyPr>
          <a:lstStyle/>
          <a:p>
            <a:r>
              <a:rPr lang="en-IN" sz="2400" dirty="0" smtClean="0"/>
              <a:t>1. Return </a:t>
            </a:r>
            <a:r>
              <a:rPr lang="en-IN" sz="2400" dirty="0"/>
              <a:t>to DC (Site to Site transfer</a:t>
            </a:r>
            <a:r>
              <a:rPr lang="en-IN" sz="2400" dirty="0" smtClean="0"/>
              <a:t>)</a:t>
            </a:r>
            <a:r>
              <a:rPr lang="en-US" sz="2400" dirty="0" smtClean="0"/>
              <a:t>	(4/5)</a:t>
            </a:r>
            <a:endParaRPr lang="en-IN" sz="2400" dirty="0"/>
          </a:p>
        </p:txBody>
      </p:sp>
      <p:sp>
        <p:nvSpPr>
          <p:cNvPr id="18" name="Rounded Rectangle 17"/>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21" name="Rounded Rectangle 2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200360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62175" y="1285875"/>
            <a:ext cx="7867650" cy="4286250"/>
          </a:xfrm>
          <a:prstGeom prst="rect">
            <a:avLst/>
          </a:prstGeom>
        </p:spPr>
      </p:pic>
      <p:sp>
        <p:nvSpPr>
          <p:cNvPr id="7" name="Text Placeholder 3"/>
          <p:cNvSpPr>
            <a:spLocks noGrp="1"/>
          </p:cNvSpPr>
          <p:nvPr>
            <p:ph type="body" sz="quarter" idx="10"/>
          </p:nvPr>
        </p:nvSpPr>
        <p:spPr>
          <a:xfrm>
            <a:off x="406400" y="121692"/>
            <a:ext cx="10769600" cy="518615"/>
          </a:xfrm>
        </p:spPr>
        <p:txBody>
          <a:bodyPr>
            <a:normAutofit/>
          </a:bodyPr>
          <a:lstStyle/>
          <a:p>
            <a:r>
              <a:rPr lang="en-IN" sz="2400" dirty="0" smtClean="0"/>
              <a:t>1. Return </a:t>
            </a:r>
            <a:r>
              <a:rPr lang="en-IN" sz="2400" dirty="0"/>
              <a:t>to DC (Site to Site transfer</a:t>
            </a:r>
            <a:r>
              <a:rPr lang="en-IN" sz="2400" dirty="0" smtClean="0"/>
              <a:t>)</a:t>
            </a:r>
            <a:r>
              <a:rPr lang="en-US" sz="2400" dirty="0" smtClean="0"/>
              <a:t>	(5/5)</a:t>
            </a:r>
            <a:endParaRPr lang="en-IN" sz="2400" dirty="0"/>
          </a:p>
        </p:txBody>
      </p:sp>
      <p:sp>
        <p:nvSpPr>
          <p:cNvPr id="6" name="Rounded Rectangle 5"/>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8" name="Rounded Rectangle 7"/>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7265174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2. STO create(1/5)</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 name="Picture 1"/>
          <p:cNvPicPr>
            <a:picLocks noChangeAspect="1"/>
          </p:cNvPicPr>
          <p:nvPr/>
        </p:nvPicPr>
        <p:blipFill>
          <a:blip r:embed="rId2"/>
          <a:stretch>
            <a:fillRect/>
          </a:stretch>
        </p:blipFill>
        <p:spPr>
          <a:xfrm>
            <a:off x="512787" y="1401124"/>
            <a:ext cx="11029950" cy="3981450"/>
          </a:xfrm>
          <a:prstGeom prst="rect">
            <a:avLst/>
          </a:prstGeom>
        </p:spPr>
      </p:pic>
      <p:sp>
        <p:nvSpPr>
          <p:cNvPr id="7" name="Rounded Rectangle 6"/>
          <p:cNvSpPr/>
          <p:nvPr/>
        </p:nvSpPr>
        <p:spPr>
          <a:xfrm>
            <a:off x="7835421" y="3603009"/>
            <a:ext cx="1827193" cy="1569492"/>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3" name="Rectangle 2"/>
          <p:cNvSpPr/>
          <p:nvPr/>
        </p:nvSpPr>
        <p:spPr>
          <a:xfrm>
            <a:off x="724039" y="6339443"/>
            <a:ext cx="4711611" cy="369332"/>
          </a:xfrm>
          <a:prstGeom prst="rect">
            <a:avLst/>
          </a:prstGeom>
        </p:spPr>
        <p:txBody>
          <a:bodyPr wrap="none">
            <a:spAutoFit/>
          </a:bodyPr>
          <a:lstStyle/>
          <a:p>
            <a:r>
              <a:rPr lang="en-IN" dirty="0"/>
              <a:t>To create stock transfer order from JC to DC</a:t>
            </a:r>
          </a:p>
        </p:txBody>
      </p:sp>
      <p:sp>
        <p:nvSpPr>
          <p:cNvPr id="12" name="Rounded Rectangle 11"/>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3" name="Rounded Rectangle 12"/>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8269731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827" y="912078"/>
            <a:ext cx="10755891"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ounded Rectangle 7"/>
          <p:cNvSpPr/>
          <p:nvPr/>
        </p:nvSpPr>
        <p:spPr>
          <a:xfrm>
            <a:off x="2666712" y="5480852"/>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4" name="Rectangle 3"/>
          <p:cNvSpPr/>
          <p:nvPr/>
        </p:nvSpPr>
        <p:spPr>
          <a:xfrm>
            <a:off x="887812" y="6339443"/>
            <a:ext cx="6147837" cy="369332"/>
          </a:xfrm>
          <a:prstGeom prst="rect">
            <a:avLst/>
          </a:prstGeom>
        </p:spPr>
        <p:txBody>
          <a:bodyPr wrap="none">
            <a:spAutoFit/>
          </a:bodyPr>
          <a:lstStyle/>
          <a:p>
            <a:r>
              <a:rPr lang="en-IN" dirty="0" smtClean="0"/>
              <a:t>Click on Plus button to create a new Stock transport order </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2. STO create(2/5)</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955129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2570" y="1041263"/>
            <a:ext cx="1067343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887812" y="6339443"/>
            <a:ext cx="10726433" cy="369332"/>
          </a:xfrm>
          <a:prstGeom prst="rect">
            <a:avLst/>
          </a:prstGeom>
        </p:spPr>
        <p:txBody>
          <a:bodyPr wrap="square">
            <a:spAutoFit/>
          </a:bodyPr>
          <a:lstStyle/>
          <a:p>
            <a:r>
              <a:rPr lang="en-IN" dirty="0" smtClean="0"/>
              <a:t>Select Supplying from storage location and Ship-to site and scan the material </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2. STO create(3/5)</a:t>
            </a:r>
            <a:endParaRPr lang="en-IN" sz="2400" dirty="0"/>
          </a:p>
        </p:txBody>
      </p:sp>
      <p:sp>
        <p:nvSpPr>
          <p:cNvPr id="9" name="Rounded Rectangle 8"/>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5050125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61344" y="933216"/>
            <a:ext cx="10662184"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887812" y="6339443"/>
            <a:ext cx="10726433" cy="369332"/>
          </a:xfrm>
          <a:prstGeom prst="rect">
            <a:avLst/>
          </a:prstGeom>
        </p:spPr>
        <p:txBody>
          <a:bodyPr wrap="square">
            <a:spAutoFit/>
          </a:bodyPr>
          <a:lstStyle/>
          <a:p>
            <a:r>
              <a:rPr lang="en-IN" dirty="0" smtClean="0"/>
              <a:t>Verify the article and click on Submit button</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2. STO create(4/5)</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0305185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19165" y="1213940"/>
            <a:ext cx="5562600" cy="3638550"/>
          </a:xfrm>
          <a:prstGeom prst="rect">
            <a:avLst/>
          </a:prstGeom>
        </p:spPr>
      </p:pic>
      <p:sp>
        <p:nvSpPr>
          <p:cNvPr id="7" name="Rounded Rectangle 6"/>
          <p:cNvSpPr/>
          <p:nvPr/>
        </p:nvSpPr>
        <p:spPr>
          <a:xfrm>
            <a:off x="406400" y="5746684"/>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993961" y="5848124"/>
            <a:ext cx="10726433" cy="369332"/>
          </a:xfrm>
          <a:prstGeom prst="rect">
            <a:avLst/>
          </a:prstGeom>
        </p:spPr>
        <p:txBody>
          <a:bodyPr wrap="square">
            <a:spAutoFit/>
          </a:bodyPr>
          <a:lstStyle/>
          <a:p>
            <a:r>
              <a:rPr lang="en-IN" dirty="0" smtClean="0"/>
              <a:t>Stock transport order created</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2. STO create(5/5)</a:t>
            </a:r>
            <a:endParaRPr lang="en-IN" sz="2400" dirty="0"/>
          </a:p>
        </p:txBody>
      </p:sp>
      <p:sp>
        <p:nvSpPr>
          <p:cNvPr id="10" name="Rounded Rectangle 9"/>
          <p:cNvSpPr/>
          <p:nvPr/>
        </p:nvSpPr>
        <p:spPr>
          <a:xfrm>
            <a:off x="7867177" y="1251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6" y="36107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2179039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359391" y="1525137"/>
            <a:ext cx="10668000" cy="457200"/>
          </a:xfrm>
        </p:spPr>
        <p:txBody>
          <a:bodyPr>
            <a:normAutofit fontScale="92500" lnSpcReduction="10000"/>
          </a:bodyPr>
          <a:lstStyle/>
          <a:p>
            <a:r>
              <a:rPr lang="en-IN" dirty="0" smtClean="0"/>
              <a:t>Outbound Movement</a:t>
            </a:r>
            <a:endParaRPr lang="en-IN" dirty="0"/>
          </a:p>
        </p:txBody>
      </p:sp>
      <p:sp>
        <p:nvSpPr>
          <p:cNvPr id="3" name="Text Placeholder 2"/>
          <p:cNvSpPr>
            <a:spLocks noGrp="1"/>
          </p:cNvSpPr>
          <p:nvPr>
            <p:ph type="body" sz="quarter" idx="14"/>
          </p:nvPr>
        </p:nvSpPr>
        <p:spPr>
          <a:xfrm>
            <a:off x="359391" y="3502837"/>
            <a:ext cx="10668000" cy="457200"/>
          </a:xfrm>
        </p:spPr>
        <p:txBody>
          <a:bodyPr>
            <a:noAutofit/>
          </a:bodyPr>
          <a:lstStyle/>
          <a:p>
            <a:pPr lvl="1">
              <a:buFont typeface="+mj-lt"/>
              <a:buAutoNum type="arabicPeriod"/>
            </a:pPr>
            <a:r>
              <a:rPr lang="en-US" sz="1600" dirty="0" smtClean="0"/>
              <a:t>Issue </a:t>
            </a:r>
            <a:r>
              <a:rPr lang="en-US" sz="1600" dirty="0"/>
              <a:t>Material to Channel</a:t>
            </a:r>
          </a:p>
          <a:p>
            <a:pPr lvl="1">
              <a:buFont typeface="+mj-lt"/>
              <a:buAutoNum type="arabicPeriod"/>
            </a:pPr>
            <a:r>
              <a:rPr lang="en-US" sz="1600" dirty="0" smtClean="0"/>
              <a:t>Create </a:t>
            </a:r>
            <a:r>
              <a:rPr lang="en-US" sz="1600" dirty="0"/>
              <a:t>Customer Invoice</a:t>
            </a:r>
          </a:p>
          <a:p>
            <a:pPr lvl="1">
              <a:buFont typeface="+mj-lt"/>
              <a:buAutoNum type="arabicPeriod"/>
            </a:pPr>
            <a:r>
              <a:rPr lang="en-US" sz="1600" dirty="0" smtClean="0"/>
              <a:t>Customer </a:t>
            </a:r>
            <a:r>
              <a:rPr lang="en-US" sz="1600" dirty="0"/>
              <a:t>Invoice Cancel, Display   </a:t>
            </a:r>
          </a:p>
          <a:p>
            <a:pPr lvl="1">
              <a:buFont typeface="+mj-lt"/>
              <a:buAutoNum type="arabicPeriod"/>
            </a:pPr>
            <a:r>
              <a:rPr lang="en-US" sz="1600" dirty="0" smtClean="0"/>
              <a:t>Create </a:t>
            </a:r>
            <a:r>
              <a:rPr lang="en-US" sz="1600" dirty="0"/>
              <a:t>delivery </a:t>
            </a:r>
          </a:p>
          <a:p>
            <a:pPr lvl="1">
              <a:buFont typeface="+mj-lt"/>
              <a:buAutoNum type="arabicPeriod"/>
            </a:pPr>
            <a:r>
              <a:rPr lang="en-US" sz="1600" dirty="0" smtClean="0"/>
              <a:t>Change </a:t>
            </a:r>
            <a:r>
              <a:rPr lang="en-US" sz="1600" dirty="0" err="1"/>
              <a:t>Delivey</a:t>
            </a:r>
            <a:r>
              <a:rPr lang="en-US" sz="1600" dirty="0"/>
              <a:t> : Cancel, Display    </a:t>
            </a:r>
          </a:p>
          <a:p>
            <a:pPr lvl="1">
              <a:buFont typeface="+mj-lt"/>
              <a:buAutoNum type="arabicPeriod"/>
            </a:pPr>
            <a:r>
              <a:rPr lang="en-US" sz="1600" dirty="0" smtClean="0"/>
              <a:t>Advance </a:t>
            </a:r>
            <a:r>
              <a:rPr lang="en-US" sz="1600" dirty="0"/>
              <a:t>Replacement O&amp;M</a:t>
            </a:r>
          </a:p>
          <a:p>
            <a:pPr lvl="1">
              <a:buFont typeface="+mj-lt"/>
              <a:buAutoNum type="arabicPeriod"/>
            </a:pPr>
            <a:r>
              <a:rPr lang="en-US" sz="1600" dirty="0" smtClean="0"/>
              <a:t>MRO </a:t>
            </a:r>
            <a:r>
              <a:rPr lang="en-US" sz="1600" dirty="0"/>
              <a:t>Receipt</a:t>
            </a:r>
          </a:p>
          <a:p>
            <a:pPr lvl="1">
              <a:buFont typeface="+mj-lt"/>
              <a:buAutoNum type="arabicPeriod"/>
            </a:pPr>
            <a:r>
              <a:rPr lang="en-US" sz="1600" dirty="0" smtClean="0"/>
              <a:t>MRO </a:t>
            </a:r>
            <a:r>
              <a:rPr lang="en-US" sz="1600" dirty="0"/>
              <a:t>Issue</a:t>
            </a:r>
          </a:p>
          <a:p>
            <a:pPr lvl="1">
              <a:buFont typeface="+mj-lt"/>
              <a:buAutoNum type="arabicPeriod"/>
            </a:pPr>
            <a:r>
              <a:rPr lang="en-US" sz="1600" dirty="0" smtClean="0"/>
              <a:t>Sales </a:t>
            </a:r>
            <a:r>
              <a:rPr lang="en-US" sz="1600" dirty="0"/>
              <a:t>Order Display        </a:t>
            </a:r>
          </a:p>
          <a:p>
            <a:pPr lvl="1">
              <a:buFont typeface="+mj-lt"/>
              <a:buAutoNum type="arabicPeriod"/>
            </a:pPr>
            <a:r>
              <a:rPr lang="en-US" sz="1600" dirty="0" smtClean="0"/>
              <a:t>Display</a:t>
            </a:r>
            <a:r>
              <a:rPr lang="en-US" sz="1600" dirty="0"/>
              <a:t>/ Print Customer Invoice</a:t>
            </a:r>
          </a:p>
          <a:p>
            <a:pPr>
              <a:buFont typeface="+mj-lt"/>
              <a:buAutoNum type="arabicPeriod"/>
            </a:pPr>
            <a:endParaRPr lang="en-IN" sz="1600" dirty="0"/>
          </a:p>
        </p:txBody>
      </p:sp>
    </p:spTree>
    <p:extLst>
      <p:ext uri="{BB962C8B-B14F-4D97-AF65-F5344CB8AC3E}">
        <p14:creationId xmlns:p14="http://schemas.microsoft.com/office/powerpoint/2010/main" val="39469751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smtClean="0"/>
              <a:t>Functionalities available </a:t>
            </a:r>
            <a:r>
              <a:rPr lang="en-IN" sz="2400" dirty="0"/>
              <a:t>in Production (</a:t>
            </a:r>
            <a:r>
              <a:rPr lang="en-IN" sz="2400" dirty="0" smtClean="0"/>
              <a:t>6/7)</a:t>
            </a:r>
            <a:endParaRPr lang="en-IN" sz="2400" dirty="0"/>
          </a:p>
        </p:txBody>
      </p:sp>
      <p:sp>
        <p:nvSpPr>
          <p:cNvPr id="11" name="Rounded Rectangle 10"/>
          <p:cNvSpPr/>
          <p:nvPr/>
        </p:nvSpPr>
        <p:spPr>
          <a:xfrm>
            <a:off x="4578579" y="894786"/>
            <a:ext cx="2893325" cy="376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Returns</a:t>
            </a:r>
          </a:p>
        </p:txBody>
      </p:sp>
      <p:graphicFrame>
        <p:nvGraphicFramePr>
          <p:cNvPr id="3" name="Table 2"/>
          <p:cNvGraphicFramePr>
            <a:graphicFrameLocks noGrp="1"/>
          </p:cNvGraphicFramePr>
          <p:nvPr>
            <p:extLst/>
          </p:nvPr>
        </p:nvGraphicFramePr>
        <p:xfrm>
          <a:off x="123370" y="1483194"/>
          <a:ext cx="11923487" cy="1725930"/>
        </p:xfrm>
        <a:graphic>
          <a:graphicData uri="http://schemas.openxmlformats.org/drawingml/2006/table">
            <a:tbl>
              <a:tblPr/>
              <a:tblGrid>
                <a:gridCol w="994919"/>
                <a:gridCol w="3212762"/>
                <a:gridCol w="5083416"/>
                <a:gridCol w="2632390"/>
              </a:tblGrid>
              <a:tr h="190500">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1143000">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Return to DC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To create stock transfer order, delivery and billing from JC to DC</a:t>
                      </a:r>
                      <a:r>
                        <a:rPr lang="en-US" sz="1600" b="0" i="0" u="none" strike="noStrike" dirty="0" smtClean="0">
                          <a:solidFill>
                            <a:srgbClr val="000000"/>
                          </a:solidFill>
                          <a:effectLst/>
                          <a:latin typeface="Calibri" panose="020F0502020204030204" pitchFamily="34" charset="0"/>
                        </a:rPr>
                        <a:t>. </a:t>
                      </a:r>
                    </a:p>
                    <a:p>
                      <a:pPr marL="342900" indent="-342900" algn="l" fontAlgn="ctr">
                        <a:buFont typeface="+mj-lt"/>
                        <a:buAutoNum type="arabicPeriod"/>
                      </a:pPr>
                      <a:r>
                        <a:rPr lang="en-US" sz="1600" b="0" i="0" u="none" strike="noStrike" dirty="0" smtClean="0">
                          <a:solidFill>
                            <a:srgbClr val="000000"/>
                          </a:solidFill>
                          <a:effectLst/>
                          <a:latin typeface="Calibri" panose="020F0502020204030204" pitchFamily="34" charset="0"/>
                        </a:rPr>
                        <a:t>Allows </a:t>
                      </a:r>
                      <a:r>
                        <a:rPr lang="en-US" sz="1600" b="0" i="0" u="none" strike="noStrike" dirty="0" err="1">
                          <a:solidFill>
                            <a:srgbClr val="000000"/>
                          </a:solidFill>
                          <a:effectLst/>
                          <a:latin typeface="Calibri" panose="020F0502020204030204" pitchFamily="34" charset="0"/>
                        </a:rPr>
                        <a:t>ceation</a:t>
                      </a:r>
                      <a:r>
                        <a:rPr lang="en-US" sz="1600" b="0" i="0" u="none" strike="noStrike" dirty="0">
                          <a:solidFill>
                            <a:srgbClr val="000000"/>
                          </a:solidFill>
                          <a:effectLst/>
                          <a:latin typeface="Calibri" panose="020F0502020204030204" pitchFamily="34" charset="0"/>
                        </a:rPr>
                        <a:t> of order for Returning products to </a:t>
                      </a:r>
                      <a:r>
                        <a:rPr lang="en-US" sz="1600" b="0" i="0" u="none" strike="noStrike" dirty="0" smtClean="0">
                          <a:solidFill>
                            <a:srgbClr val="000000"/>
                          </a:solidFill>
                          <a:effectLst/>
                          <a:latin typeface="Calibri" panose="020F0502020204030204" pitchFamily="34" charset="0"/>
                        </a:rPr>
                        <a:t>DC</a:t>
                      </a:r>
                    </a:p>
                    <a:p>
                      <a:pPr marL="342900" indent="-342900" algn="l" fontAlgn="ctr">
                        <a:buFont typeface="+mj-lt"/>
                        <a:buAutoNum type="arabicPeriod"/>
                      </a:pPr>
                      <a:r>
                        <a:rPr lang="en-US" sz="1600" b="0" i="0" u="none" strike="noStrike" dirty="0" smtClean="0">
                          <a:solidFill>
                            <a:srgbClr val="000000"/>
                          </a:solidFill>
                          <a:effectLst/>
                          <a:latin typeface="Calibri" panose="020F0502020204030204" pitchFamily="34" charset="0"/>
                        </a:rPr>
                        <a:t>Allows </a:t>
                      </a:r>
                      <a:r>
                        <a:rPr lang="en-US" sz="1600" b="0" i="0" u="none" strike="noStrike" dirty="0">
                          <a:solidFill>
                            <a:srgbClr val="000000"/>
                          </a:solidFill>
                          <a:effectLst/>
                          <a:latin typeface="Calibri" panose="020F0502020204030204" pitchFamily="34" charset="0"/>
                        </a:rPr>
                        <a:t>to scan Products to </a:t>
                      </a:r>
                      <a:r>
                        <a:rPr lang="en-US" sz="1600" b="0" i="0" u="none" strike="noStrike" dirty="0" smtClean="0">
                          <a:solidFill>
                            <a:srgbClr val="000000"/>
                          </a:solidFill>
                          <a:effectLst/>
                          <a:latin typeface="Calibri" panose="020F0502020204030204" pitchFamily="34" charset="0"/>
                        </a:rPr>
                        <a:t>Return</a:t>
                      </a:r>
                    </a:p>
                    <a:p>
                      <a:pPr marL="342900" indent="-342900" algn="l" fontAlgn="ctr">
                        <a:buFont typeface="+mj-lt"/>
                        <a:buAutoNum type="arabicPeriod"/>
                      </a:pPr>
                      <a:r>
                        <a:rPr lang="en-US" sz="1600" b="0" i="0" u="none" strike="noStrike" dirty="0" smtClean="0">
                          <a:solidFill>
                            <a:srgbClr val="000000"/>
                          </a:solidFill>
                          <a:effectLst/>
                          <a:latin typeface="Calibri" panose="020F0502020204030204" pitchFamily="34" charset="0"/>
                        </a:rPr>
                        <a:t>Has </a:t>
                      </a:r>
                      <a:r>
                        <a:rPr lang="en-US" sz="1600" b="0" i="0" u="none" strike="noStrike" dirty="0">
                          <a:solidFill>
                            <a:srgbClr val="000000"/>
                          </a:solidFill>
                          <a:effectLst/>
                          <a:latin typeface="Calibri" panose="020F0502020204030204" pitchFamily="34" charset="0"/>
                        </a:rPr>
                        <a:t>functionality to auto post Delivery, Good issue and Invoice creation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graphicFrame>
        <p:nvGraphicFramePr>
          <p:cNvPr id="7" name="Table 6"/>
          <p:cNvGraphicFramePr>
            <a:graphicFrameLocks noGrp="1"/>
          </p:cNvGraphicFramePr>
          <p:nvPr>
            <p:extLst/>
          </p:nvPr>
        </p:nvGraphicFramePr>
        <p:xfrm>
          <a:off x="123371" y="3766091"/>
          <a:ext cx="11923486" cy="2748915"/>
        </p:xfrm>
        <a:graphic>
          <a:graphicData uri="http://schemas.openxmlformats.org/drawingml/2006/table">
            <a:tbl>
              <a:tblPr/>
              <a:tblGrid>
                <a:gridCol w="994920"/>
                <a:gridCol w="3212761"/>
                <a:gridCol w="5083415"/>
                <a:gridCol w="2632390"/>
              </a:tblGrid>
              <a:tr h="107320">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520463">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dirty="0">
                          <a:solidFill>
                            <a:srgbClr val="000000"/>
                          </a:solidFill>
                          <a:effectLst/>
                          <a:latin typeface="Calibri" panose="020F0502020204030204" pitchFamily="34" charset="0"/>
                        </a:rPr>
                        <a:t>Stock overview</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view the stock details within JC. Allows user to get view of all stocks lying at different storage locations. Display Qty and Bin Number details of an Article in respective Slocs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210606">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Article Master Display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display the article master list within JC with detials of the product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3892">
                <a:tc>
                  <a:txBody>
                    <a:bodyPr/>
                    <a:lstStyle/>
                    <a:p>
                      <a:pPr algn="ctr" fontAlgn="ctr"/>
                      <a:r>
                        <a:rPr lang="en-IN" sz="1600" b="0" i="0" u="none" strike="noStrike" dirty="0" smtClean="0">
                          <a:solidFill>
                            <a:srgbClr val="000000"/>
                          </a:solidFill>
                          <a:effectLst/>
                          <a:latin typeface="Calibri" panose="020F0502020204030204" pitchFamily="34" charset="0"/>
                        </a:rPr>
                        <a:t>3</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Daily transaction Register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generate daily transaction register at JC level. Daily reciepts, issued and transfers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606">
                <a:tc>
                  <a:txBody>
                    <a:bodyPr/>
                    <a:lstStyle/>
                    <a:p>
                      <a:pPr algn="ctr" fontAlgn="ctr"/>
                      <a:r>
                        <a:rPr lang="en-IN" sz="1600" b="0" i="0" u="none" strike="noStrike" dirty="0" smtClean="0">
                          <a:solidFill>
                            <a:srgbClr val="000000"/>
                          </a:solidFill>
                          <a:effectLst/>
                          <a:latin typeface="Calibri" panose="020F0502020204030204" pitchFamily="34" charset="0"/>
                        </a:rPr>
                        <a:t>4</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Pending GRN   Report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list down the list of documents pending for GRN at JC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606">
                <a:tc>
                  <a:txBody>
                    <a:bodyPr/>
                    <a:lstStyle/>
                    <a:p>
                      <a:pPr algn="ctr" fontAlgn="ctr"/>
                      <a:r>
                        <a:rPr lang="en-IN" sz="1600" b="0" i="0" u="none" strike="noStrike" dirty="0" smtClean="0">
                          <a:solidFill>
                            <a:srgbClr val="000000"/>
                          </a:solidFill>
                          <a:effectLst/>
                          <a:latin typeface="Calibri" panose="020F0502020204030204" pitchFamily="34" charset="0"/>
                        </a:rPr>
                        <a:t>5</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Print Material Document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Allows to print the Movement relevant documents at JC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0606">
                <a:tc>
                  <a:txBody>
                    <a:bodyPr/>
                    <a:lstStyle/>
                    <a:p>
                      <a:pPr algn="ctr" fontAlgn="ctr"/>
                      <a:r>
                        <a:rPr lang="en-IN" sz="1600" b="0" i="0" u="none" strike="noStrike" dirty="0" smtClean="0">
                          <a:solidFill>
                            <a:srgbClr val="000000"/>
                          </a:solidFill>
                          <a:effectLst/>
                          <a:latin typeface="Calibri" panose="020F0502020204030204" pitchFamily="34" charset="0"/>
                        </a:rPr>
                        <a:t>6</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Display Stock Transport Order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display details of stock transfer order created by JC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9" name="Rounded Rectangle 8"/>
          <p:cNvSpPr/>
          <p:nvPr/>
        </p:nvSpPr>
        <p:spPr>
          <a:xfrm>
            <a:off x="4638450" y="3232872"/>
            <a:ext cx="2893325" cy="376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Report and Display</a:t>
            </a:r>
          </a:p>
        </p:txBody>
      </p:sp>
    </p:spTree>
    <p:extLst>
      <p:ext uri="{BB962C8B-B14F-4D97-AF65-F5344CB8AC3E}">
        <p14:creationId xmlns:p14="http://schemas.microsoft.com/office/powerpoint/2010/main" val="17619318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0294" y="881418"/>
            <a:ext cx="8964375"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2048771" y="3619780"/>
            <a:ext cx="1649771" cy="1429891"/>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ounded Rectangle 6"/>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830188" y="6172625"/>
            <a:ext cx="10726433" cy="369332"/>
          </a:xfrm>
          <a:prstGeom prst="rect">
            <a:avLst/>
          </a:prstGeom>
        </p:spPr>
        <p:txBody>
          <a:bodyPr wrap="square">
            <a:spAutoFit/>
          </a:bodyPr>
          <a:lstStyle/>
          <a:p>
            <a:r>
              <a:rPr lang="en-US" dirty="0"/>
              <a:t>To issue stocks against channel partner orders or internal stock transfer orders</a:t>
            </a:r>
            <a:endParaRPr lang="en-IN" dirty="0"/>
          </a:p>
        </p:txBody>
      </p:sp>
      <p:sp>
        <p:nvSpPr>
          <p:cNvPr id="9" name="Text Placeholder 3"/>
          <p:cNvSpPr>
            <a:spLocks noGrp="1"/>
          </p:cNvSpPr>
          <p:nvPr>
            <p:ph type="body" sz="quarter" idx="10"/>
          </p:nvPr>
        </p:nvSpPr>
        <p:spPr>
          <a:xfrm>
            <a:off x="406400" y="163772"/>
            <a:ext cx="10769600" cy="518615"/>
          </a:xfrm>
        </p:spPr>
        <p:txBody>
          <a:bodyPr>
            <a:normAutofit/>
          </a:bodyPr>
          <a:lstStyle/>
          <a:p>
            <a:r>
              <a:rPr lang="en-IN" sz="2400" dirty="0" smtClean="0"/>
              <a:t>1. Issue Material to channel(1/3)</a:t>
            </a:r>
            <a:endParaRPr lang="en-IN" sz="2400" dirty="0"/>
          </a:p>
        </p:txBody>
      </p:sp>
      <p:sp>
        <p:nvSpPr>
          <p:cNvPr id="11" name="Rounded Rectangle 10"/>
          <p:cNvSpPr/>
          <p:nvPr/>
        </p:nvSpPr>
        <p:spPr>
          <a:xfrm>
            <a:off x="7914523" y="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914522" y="34856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159025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17442" y="858492"/>
            <a:ext cx="8324062" cy="46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830188" y="6172625"/>
            <a:ext cx="10726433" cy="369332"/>
          </a:xfrm>
          <a:prstGeom prst="rect">
            <a:avLst/>
          </a:prstGeom>
        </p:spPr>
        <p:txBody>
          <a:bodyPr wrap="square">
            <a:spAutoFit/>
          </a:bodyPr>
          <a:lstStyle/>
          <a:p>
            <a:r>
              <a:rPr lang="en-US" dirty="0" smtClean="0"/>
              <a:t>List of pending dispatched is shown in left pane.  </a:t>
            </a:r>
            <a:endParaRPr lang="en-IN" dirty="0"/>
          </a:p>
        </p:txBody>
      </p:sp>
      <p:sp>
        <p:nvSpPr>
          <p:cNvPr id="8" name="Rounded Rectangle 7"/>
          <p:cNvSpPr/>
          <p:nvPr/>
        </p:nvSpPr>
        <p:spPr>
          <a:xfrm>
            <a:off x="9130353" y="889380"/>
            <a:ext cx="2947916" cy="5080365"/>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Oval 8"/>
          <p:cNvSpPr/>
          <p:nvPr/>
        </p:nvSpPr>
        <p:spPr>
          <a:xfrm>
            <a:off x="9302602" y="1366487"/>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1</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0" name="TextBox 9"/>
          <p:cNvSpPr txBox="1"/>
          <p:nvPr/>
        </p:nvSpPr>
        <p:spPr>
          <a:xfrm>
            <a:off x="9721445" y="1241047"/>
            <a:ext cx="2356824" cy="523220"/>
          </a:xfrm>
          <a:prstGeom prst="rect">
            <a:avLst/>
          </a:prstGeom>
          <a:noFill/>
        </p:spPr>
        <p:txBody>
          <a:bodyPr wrap="square" rtlCol="0">
            <a:spAutoFit/>
          </a:bodyPr>
          <a:lstStyle/>
          <a:p>
            <a:r>
              <a:rPr lang="en-IN" sz="1400" dirty="0" smtClean="0">
                <a:solidFill>
                  <a:srgbClr val="000000"/>
                </a:solidFill>
                <a:latin typeface="Helvetica Neue Light"/>
              </a:rPr>
              <a:t>Select the pending dispatch task from left pane</a:t>
            </a:r>
            <a:endParaRPr lang="en-IN" sz="1400" dirty="0">
              <a:solidFill>
                <a:srgbClr val="000000"/>
              </a:solidFill>
              <a:latin typeface="Helvetica Neue Light"/>
            </a:endParaRPr>
          </a:p>
        </p:txBody>
      </p:sp>
      <p:sp>
        <p:nvSpPr>
          <p:cNvPr id="11" name="Oval 10"/>
          <p:cNvSpPr/>
          <p:nvPr/>
        </p:nvSpPr>
        <p:spPr>
          <a:xfrm>
            <a:off x="9302602" y="247674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2</a:t>
            </a:r>
          </a:p>
        </p:txBody>
      </p:sp>
      <p:sp>
        <p:nvSpPr>
          <p:cNvPr id="12" name="TextBox 11"/>
          <p:cNvSpPr txBox="1"/>
          <p:nvPr/>
        </p:nvSpPr>
        <p:spPr>
          <a:xfrm>
            <a:off x="9689444" y="2500274"/>
            <a:ext cx="2356824" cy="307777"/>
          </a:xfrm>
          <a:prstGeom prst="rect">
            <a:avLst/>
          </a:prstGeom>
          <a:noFill/>
        </p:spPr>
        <p:txBody>
          <a:bodyPr wrap="square" rtlCol="0">
            <a:spAutoFit/>
          </a:bodyPr>
          <a:lstStyle/>
          <a:p>
            <a:r>
              <a:rPr lang="en-IN" sz="1400" dirty="0" smtClean="0">
                <a:solidFill>
                  <a:srgbClr val="000000"/>
                </a:solidFill>
                <a:latin typeface="Helvetica Neue Light"/>
              </a:rPr>
              <a:t>Scan the article bar code</a:t>
            </a:r>
            <a:endParaRPr lang="en-IN" sz="1400" dirty="0">
              <a:solidFill>
                <a:srgbClr val="000000"/>
              </a:solidFill>
              <a:latin typeface="Helvetica Neue Light"/>
            </a:endParaRPr>
          </a:p>
        </p:txBody>
      </p:sp>
      <p:sp>
        <p:nvSpPr>
          <p:cNvPr id="13" name="Oval 12"/>
          <p:cNvSpPr/>
          <p:nvPr/>
        </p:nvSpPr>
        <p:spPr>
          <a:xfrm>
            <a:off x="9302602" y="3481094"/>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3</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4" name="TextBox 13"/>
          <p:cNvSpPr txBox="1"/>
          <p:nvPr/>
        </p:nvSpPr>
        <p:spPr>
          <a:xfrm>
            <a:off x="9721445" y="3355654"/>
            <a:ext cx="2356824" cy="523220"/>
          </a:xfrm>
          <a:prstGeom prst="rect">
            <a:avLst/>
          </a:prstGeom>
          <a:noFill/>
        </p:spPr>
        <p:txBody>
          <a:bodyPr wrap="square" rtlCol="0">
            <a:spAutoFit/>
          </a:bodyPr>
          <a:lstStyle/>
          <a:p>
            <a:r>
              <a:rPr lang="en-IN" sz="1400" dirty="0" smtClean="0">
                <a:solidFill>
                  <a:srgbClr val="000000"/>
                </a:solidFill>
                <a:latin typeface="Helvetica Neue Light"/>
              </a:rPr>
              <a:t>On scanning, proceed quantity is updated to 1.</a:t>
            </a:r>
            <a:endParaRPr lang="en-IN" sz="1400" dirty="0">
              <a:solidFill>
                <a:srgbClr val="000000"/>
              </a:solidFill>
              <a:latin typeface="Helvetica Neue Light"/>
            </a:endParaRPr>
          </a:p>
        </p:txBody>
      </p:sp>
      <p:sp>
        <p:nvSpPr>
          <p:cNvPr id="17" name="Oval 16"/>
          <p:cNvSpPr/>
          <p:nvPr/>
        </p:nvSpPr>
        <p:spPr>
          <a:xfrm>
            <a:off x="2016972" y="3489597"/>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1</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18" name="Oval 17"/>
          <p:cNvSpPr/>
          <p:nvPr/>
        </p:nvSpPr>
        <p:spPr>
          <a:xfrm>
            <a:off x="4802850" y="2616250"/>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a:ln>
                  <a:noFill/>
                </a:ln>
                <a:solidFill>
                  <a:prstClr val="white"/>
                </a:solidFill>
                <a:effectLst/>
                <a:uLnTx/>
                <a:uFillTx/>
                <a:latin typeface="Helvetica Neue Light"/>
                <a:ea typeface="+mn-ea"/>
                <a:cs typeface="+mn-cs"/>
              </a:rPr>
              <a:t>2</a:t>
            </a:r>
          </a:p>
        </p:txBody>
      </p:sp>
      <p:sp>
        <p:nvSpPr>
          <p:cNvPr id="19" name="Oval 18"/>
          <p:cNvSpPr/>
          <p:nvPr/>
        </p:nvSpPr>
        <p:spPr>
          <a:xfrm>
            <a:off x="5613779" y="3178233"/>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3</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0" name="Oval 19"/>
          <p:cNvSpPr/>
          <p:nvPr/>
        </p:nvSpPr>
        <p:spPr>
          <a:xfrm>
            <a:off x="9352490" y="4308024"/>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4</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1" name="TextBox 20"/>
          <p:cNvSpPr txBox="1"/>
          <p:nvPr/>
        </p:nvSpPr>
        <p:spPr>
          <a:xfrm>
            <a:off x="9738180" y="4223834"/>
            <a:ext cx="2356824" cy="523220"/>
          </a:xfrm>
          <a:prstGeom prst="rect">
            <a:avLst/>
          </a:prstGeom>
          <a:noFill/>
        </p:spPr>
        <p:txBody>
          <a:bodyPr wrap="square" rtlCol="0">
            <a:spAutoFit/>
          </a:bodyPr>
          <a:lstStyle/>
          <a:p>
            <a:r>
              <a:rPr lang="en-IN" sz="1400" dirty="0" smtClean="0">
                <a:solidFill>
                  <a:srgbClr val="000000"/>
                </a:solidFill>
                <a:latin typeface="Helvetica Neue Light"/>
              </a:rPr>
              <a:t>Click on submit to complete the transaction </a:t>
            </a:r>
            <a:endParaRPr lang="en-IN" sz="1400" dirty="0">
              <a:solidFill>
                <a:srgbClr val="000000"/>
              </a:solidFill>
              <a:latin typeface="Helvetica Neue Light"/>
            </a:endParaRPr>
          </a:p>
        </p:txBody>
      </p:sp>
      <p:sp>
        <p:nvSpPr>
          <p:cNvPr id="22" name="Oval 21"/>
          <p:cNvSpPr/>
          <p:nvPr/>
        </p:nvSpPr>
        <p:spPr>
          <a:xfrm>
            <a:off x="8140113" y="4687918"/>
            <a:ext cx="354842" cy="354841"/>
          </a:xfrm>
          <a:prstGeom prst="ellipse">
            <a:avLst/>
          </a:prstGeom>
          <a:solidFill>
            <a:srgbClr val="008ED3"/>
          </a:solidFill>
          <a:ln w="25400" cap="flat" cmpd="sng" algn="ctr">
            <a:solidFill>
              <a:srgbClr val="008ED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IN" sz="1800" b="0" i="0" u="none" strike="noStrike" kern="0" cap="none" spc="0" normalizeH="0" baseline="0" noProof="0" dirty="0" smtClean="0">
                <a:ln>
                  <a:noFill/>
                </a:ln>
                <a:solidFill>
                  <a:prstClr val="white"/>
                </a:solidFill>
                <a:effectLst/>
                <a:uLnTx/>
                <a:uFillTx/>
                <a:latin typeface="Helvetica Neue Light"/>
                <a:ea typeface="+mn-ea"/>
                <a:cs typeface="+mn-cs"/>
              </a:rPr>
              <a:t>4</a:t>
            </a:r>
            <a:endParaRPr kumimoji="0" lang="en-IN" sz="1800" b="0" i="0" u="none" strike="noStrike" kern="0" cap="none" spc="0" normalizeH="0" baseline="0" noProof="0" dirty="0">
              <a:ln>
                <a:noFill/>
              </a:ln>
              <a:solidFill>
                <a:prstClr val="white"/>
              </a:solidFill>
              <a:effectLst/>
              <a:uLnTx/>
              <a:uFillTx/>
              <a:latin typeface="Helvetica Neue Light"/>
              <a:ea typeface="+mn-ea"/>
              <a:cs typeface="+mn-cs"/>
            </a:endParaRPr>
          </a:p>
        </p:txBody>
      </p:sp>
      <p:sp>
        <p:nvSpPr>
          <p:cNvPr id="24" name="Text Placeholder 3"/>
          <p:cNvSpPr>
            <a:spLocks noGrp="1"/>
          </p:cNvSpPr>
          <p:nvPr>
            <p:ph type="body" sz="quarter" idx="10"/>
          </p:nvPr>
        </p:nvSpPr>
        <p:spPr>
          <a:xfrm>
            <a:off x="406400" y="163772"/>
            <a:ext cx="10769600" cy="518615"/>
          </a:xfrm>
        </p:spPr>
        <p:txBody>
          <a:bodyPr>
            <a:normAutofit/>
          </a:bodyPr>
          <a:lstStyle/>
          <a:p>
            <a:r>
              <a:rPr lang="en-IN" sz="2400" dirty="0" smtClean="0"/>
              <a:t>1. Issue Material to channel(2/3)</a:t>
            </a:r>
            <a:endParaRPr lang="en-IN" sz="2400" dirty="0"/>
          </a:p>
        </p:txBody>
      </p:sp>
      <p:sp>
        <p:nvSpPr>
          <p:cNvPr id="25" name="Rounded Rectangle 24"/>
          <p:cNvSpPr/>
          <p:nvPr/>
        </p:nvSpPr>
        <p:spPr>
          <a:xfrm>
            <a:off x="7914523" y="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26" name="Rounded Rectangle 25"/>
          <p:cNvSpPr/>
          <p:nvPr/>
        </p:nvSpPr>
        <p:spPr>
          <a:xfrm>
            <a:off x="7914522" y="34856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6983915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87464" y="858492"/>
            <a:ext cx="8964375"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830188" y="6172625"/>
            <a:ext cx="10726433" cy="369332"/>
          </a:xfrm>
          <a:prstGeom prst="rect">
            <a:avLst/>
          </a:prstGeom>
        </p:spPr>
        <p:txBody>
          <a:bodyPr wrap="square">
            <a:spAutoFit/>
          </a:bodyPr>
          <a:lstStyle/>
          <a:p>
            <a:r>
              <a:rPr lang="en-US" dirty="0" smtClean="0"/>
              <a:t>Dispatch completed with billing. </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IN" sz="2400" dirty="0" smtClean="0"/>
              <a:t>1. Issue Material to channel(3/3)</a:t>
            </a:r>
            <a:endParaRPr lang="en-IN" sz="2400" dirty="0"/>
          </a:p>
        </p:txBody>
      </p:sp>
      <p:sp>
        <p:nvSpPr>
          <p:cNvPr id="9" name="Rounded Rectangle 8"/>
          <p:cNvSpPr/>
          <p:nvPr/>
        </p:nvSpPr>
        <p:spPr>
          <a:xfrm>
            <a:off x="7914523" y="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914522" y="34856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1371056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42838"/>
            <a:ext cx="10769600" cy="518615"/>
          </a:xfrm>
        </p:spPr>
        <p:txBody>
          <a:bodyPr>
            <a:normAutofit/>
          </a:bodyPr>
          <a:lstStyle/>
          <a:p>
            <a:r>
              <a:rPr lang="en-US" sz="2400" dirty="0" smtClean="0"/>
              <a:t>2. Create </a:t>
            </a:r>
            <a:r>
              <a:rPr lang="en-US" sz="2400" dirty="0"/>
              <a:t>Customer </a:t>
            </a:r>
            <a:r>
              <a:rPr lang="en-US" sz="2400" dirty="0" smtClean="0"/>
              <a:t>Invoice(1/4)</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509587" y="1471612"/>
            <a:ext cx="11172825" cy="3914775"/>
          </a:xfrm>
          <a:prstGeom prst="rect">
            <a:avLst/>
          </a:prstGeom>
        </p:spPr>
      </p:pic>
      <p:sp>
        <p:nvSpPr>
          <p:cNvPr id="7" name="Rounded Rectangle 6"/>
          <p:cNvSpPr/>
          <p:nvPr/>
        </p:nvSpPr>
        <p:spPr>
          <a:xfrm>
            <a:off x="4277146" y="1842448"/>
            <a:ext cx="1912639" cy="1768259"/>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8454200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71012" y="900220"/>
            <a:ext cx="1072466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55094" y="6034125"/>
            <a:ext cx="10520906" cy="646331"/>
          </a:xfrm>
          <a:prstGeom prst="rect">
            <a:avLst/>
          </a:prstGeom>
        </p:spPr>
        <p:txBody>
          <a:bodyPr wrap="square">
            <a:spAutoFit/>
          </a:bodyPr>
          <a:lstStyle/>
          <a:p>
            <a:r>
              <a:rPr lang="en-US" dirty="0" smtClean="0"/>
              <a:t>Select the sales order number for which invoice is to be created. List of documents shown in left pane. Click on Submit button to generate a invoice</a:t>
            </a:r>
            <a:endParaRPr lang="en-IN" dirty="0"/>
          </a:p>
        </p:txBody>
      </p:sp>
      <p:sp>
        <p:nvSpPr>
          <p:cNvPr id="7" name="Rounded Rectangle 6"/>
          <p:cNvSpPr/>
          <p:nvPr/>
        </p:nvSpPr>
        <p:spPr>
          <a:xfrm>
            <a:off x="10633972" y="5468994"/>
            <a:ext cx="861703"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1" name="Text Placeholder 3"/>
          <p:cNvSpPr>
            <a:spLocks noGrp="1"/>
          </p:cNvSpPr>
          <p:nvPr>
            <p:ph type="body" sz="quarter" idx="10"/>
          </p:nvPr>
        </p:nvSpPr>
        <p:spPr>
          <a:xfrm>
            <a:off x="406400" y="142838"/>
            <a:ext cx="10769600" cy="518615"/>
          </a:xfrm>
        </p:spPr>
        <p:txBody>
          <a:bodyPr>
            <a:normAutofit/>
          </a:bodyPr>
          <a:lstStyle/>
          <a:p>
            <a:r>
              <a:rPr lang="en-US" sz="2400" dirty="0" smtClean="0"/>
              <a:t>2. Create </a:t>
            </a:r>
            <a:r>
              <a:rPr lang="en-US" sz="2400" dirty="0"/>
              <a:t>Customer </a:t>
            </a:r>
            <a:r>
              <a:rPr lang="en-US" sz="2400" dirty="0" smtClean="0"/>
              <a:t>Invoice(2/4)</a:t>
            </a:r>
            <a:endParaRPr lang="en-IN" sz="2400" dirty="0"/>
          </a:p>
        </p:txBody>
      </p:sp>
      <p:sp>
        <p:nvSpPr>
          <p:cNvPr id="12" name="Rounded Rectangle 11"/>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3" name="Rounded Rectangle 12"/>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624375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4122" y="941197"/>
            <a:ext cx="7562850" cy="4238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55094" y="6034125"/>
            <a:ext cx="10520906" cy="369332"/>
          </a:xfrm>
          <a:prstGeom prst="rect">
            <a:avLst/>
          </a:prstGeom>
        </p:spPr>
        <p:txBody>
          <a:bodyPr wrap="square">
            <a:spAutoFit/>
          </a:bodyPr>
          <a:lstStyle/>
          <a:p>
            <a:r>
              <a:rPr lang="en-US" dirty="0" smtClean="0"/>
              <a:t>Invoice / Billing document generated in for selected dispatched order </a:t>
            </a:r>
            <a:endParaRPr lang="en-IN" dirty="0"/>
          </a:p>
        </p:txBody>
      </p:sp>
      <p:sp>
        <p:nvSpPr>
          <p:cNvPr id="7" name="Text Placeholder 3"/>
          <p:cNvSpPr>
            <a:spLocks noGrp="1"/>
          </p:cNvSpPr>
          <p:nvPr>
            <p:ph type="body" sz="quarter" idx="10"/>
          </p:nvPr>
        </p:nvSpPr>
        <p:spPr>
          <a:xfrm>
            <a:off x="406400" y="142838"/>
            <a:ext cx="10769600" cy="518615"/>
          </a:xfrm>
        </p:spPr>
        <p:txBody>
          <a:bodyPr>
            <a:normAutofit/>
          </a:bodyPr>
          <a:lstStyle/>
          <a:p>
            <a:r>
              <a:rPr lang="en-US" sz="2400" dirty="0" smtClean="0"/>
              <a:t>2. Create </a:t>
            </a:r>
            <a:r>
              <a:rPr lang="en-US" sz="2400" dirty="0"/>
              <a:t>Customer </a:t>
            </a:r>
            <a:r>
              <a:rPr lang="en-US" sz="2400" dirty="0" smtClean="0"/>
              <a:t>Invoice(3/4)</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26216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93161" y="790556"/>
            <a:ext cx="678365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55094" y="6172625"/>
            <a:ext cx="10520906" cy="369332"/>
          </a:xfrm>
          <a:prstGeom prst="rect">
            <a:avLst/>
          </a:prstGeom>
        </p:spPr>
        <p:txBody>
          <a:bodyPr wrap="square">
            <a:spAutoFit/>
          </a:bodyPr>
          <a:lstStyle/>
          <a:p>
            <a:r>
              <a:rPr lang="en-US" dirty="0" smtClean="0"/>
              <a:t>Invoice document can be viewed and saved as pdf for reference</a:t>
            </a:r>
            <a:endParaRPr lang="en-IN" dirty="0"/>
          </a:p>
        </p:txBody>
      </p:sp>
      <p:sp>
        <p:nvSpPr>
          <p:cNvPr id="7" name="Text Placeholder 3"/>
          <p:cNvSpPr>
            <a:spLocks noGrp="1"/>
          </p:cNvSpPr>
          <p:nvPr>
            <p:ph type="body" sz="quarter" idx="10"/>
          </p:nvPr>
        </p:nvSpPr>
        <p:spPr>
          <a:xfrm>
            <a:off x="406400" y="142838"/>
            <a:ext cx="10769600" cy="518615"/>
          </a:xfrm>
        </p:spPr>
        <p:txBody>
          <a:bodyPr>
            <a:normAutofit/>
          </a:bodyPr>
          <a:lstStyle/>
          <a:p>
            <a:r>
              <a:rPr lang="en-US" sz="2400" dirty="0" smtClean="0"/>
              <a:t>2. Create </a:t>
            </a:r>
            <a:r>
              <a:rPr lang="en-US" sz="2400" dirty="0"/>
              <a:t>Customer </a:t>
            </a:r>
            <a:r>
              <a:rPr lang="en-US" sz="2400" dirty="0" smtClean="0"/>
              <a:t>Invoice(4/4)</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2778119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Cancel/Display(1/6)</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509587" y="1471612"/>
            <a:ext cx="11172825" cy="3914775"/>
          </a:xfrm>
          <a:prstGeom prst="rect">
            <a:avLst/>
          </a:prstGeom>
        </p:spPr>
      </p:pic>
      <p:sp>
        <p:nvSpPr>
          <p:cNvPr id="7" name="Rounded Rectangle 6"/>
          <p:cNvSpPr/>
          <p:nvPr/>
        </p:nvSpPr>
        <p:spPr>
          <a:xfrm>
            <a:off x="6131636" y="1758476"/>
            <a:ext cx="1816610" cy="1899123"/>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8" name="Rounded Rectangle 7"/>
          <p:cNvSpPr/>
          <p:nvPr/>
        </p:nvSpPr>
        <p:spPr>
          <a:xfrm>
            <a:off x="206990" y="56826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ectangle 8"/>
          <p:cNvSpPr/>
          <p:nvPr/>
        </p:nvSpPr>
        <p:spPr>
          <a:xfrm>
            <a:off x="619457" y="5784043"/>
            <a:ext cx="10520906" cy="369332"/>
          </a:xfrm>
          <a:prstGeom prst="rect">
            <a:avLst/>
          </a:prstGeom>
        </p:spPr>
        <p:txBody>
          <a:bodyPr wrap="square">
            <a:spAutoFit/>
          </a:bodyPr>
          <a:lstStyle/>
          <a:p>
            <a:pPr algn="ctr"/>
            <a:r>
              <a:rPr lang="en-US" dirty="0" smtClean="0"/>
              <a:t>To view / print existing sale invoice(s)</a:t>
            </a:r>
            <a:endParaRPr lang="en-IN"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089627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55094" y="6071185"/>
            <a:ext cx="10520906" cy="646331"/>
          </a:xfrm>
          <a:prstGeom prst="rect">
            <a:avLst/>
          </a:prstGeom>
        </p:spPr>
        <p:txBody>
          <a:bodyPr wrap="square">
            <a:spAutoFit/>
          </a:bodyPr>
          <a:lstStyle/>
          <a:p>
            <a:r>
              <a:rPr lang="en-US" dirty="0" smtClean="0"/>
              <a:t>Invoice document can be viewed and saved as pdf for reference. Click on the icon for selecting the customer number / date range / user name</a:t>
            </a:r>
            <a:endParaRPr lang="en-IN" dirty="0"/>
          </a:p>
        </p:txBody>
      </p:sp>
      <p:pic>
        <p:nvPicPr>
          <p:cNvPr id="2" name="Picture 1"/>
          <p:cNvPicPr>
            <a:picLocks noChangeAspect="1"/>
          </p:cNvPicPr>
          <p:nvPr/>
        </p:nvPicPr>
        <p:blipFill>
          <a:blip r:embed="rId2"/>
          <a:stretch>
            <a:fillRect/>
          </a:stretch>
        </p:blipFill>
        <p:spPr>
          <a:xfrm>
            <a:off x="982508" y="802408"/>
            <a:ext cx="986607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a:blip r:embed="rId3"/>
          <a:stretch>
            <a:fillRect/>
          </a:stretch>
        </p:blipFill>
        <p:spPr>
          <a:xfrm>
            <a:off x="1064385" y="1621188"/>
            <a:ext cx="3609975" cy="3190875"/>
          </a:xfrm>
          <a:prstGeom prst="rect">
            <a:avLst/>
          </a:prstGeom>
        </p:spPr>
      </p:pic>
      <p:pic>
        <p:nvPicPr>
          <p:cNvPr id="8" name="Picture 7"/>
          <p:cNvPicPr>
            <a:picLocks noChangeAspect="1"/>
          </p:cNvPicPr>
          <p:nvPr/>
        </p:nvPicPr>
        <p:blipFill>
          <a:blip r:embed="rId4"/>
          <a:stretch>
            <a:fillRect/>
          </a:stretch>
        </p:blipFill>
        <p:spPr>
          <a:xfrm>
            <a:off x="4756237" y="2427058"/>
            <a:ext cx="3476625" cy="1790700"/>
          </a:xfrm>
          <a:prstGeom prst="rect">
            <a:avLst/>
          </a:prstGeom>
        </p:spPr>
      </p:pic>
      <p:pic>
        <p:nvPicPr>
          <p:cNvPr id="9" name="Picture 8"/>
          <p:cNvPicPr>
            <a:picLocks noChangeAspect="1"/>
          </p:cNvPicPr>
          <p:nvPr/>
        </p:nvPicPr>
        <p:blipFill>
          <a:blip r:embed="rId5"/>
          <a:stretch>
            <a:fillRect/>
          </a:stretch>
        </p:blipFill>
        <p:spPr>
          <a:xfrm>
            <a:off x="8314739" y="1621189"/>
            <a:ext cx="3438525" cy="4221220"/>
          </a:xfrm>
          <a:prstGeom prst="rect">
            <a:avLst/>
          </a:prstGeom>
        </p:spPr>
      </p:pic>
      <p:sp>
        <p:nvSpPr>
          <p:cNvPr id="11"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Cancel/Display(2/6)</a:t>
            </a:r>
            <a:endParaRPr lang="en-IN" sz="2400" dirty="0"/>
          </a:p>
        </p:txBody>
      </p:sp>
      <p:sp>
        <p:nvSpPr>
          <p:cNvPr id="12" name="Rounded Rectangle 11"/>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3" name="Rounded Rectangle 12"/>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8884489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47594" y="990600"/>
            <a:ext cx="9758118"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55094" y="6071185"/>
            <a:ext cx="10520906" cy="369332"/>
          </a:xfrm>
          <a:prstGeom prst="rect">
            <a:avLst/>
          </a:prstGeom>
        </p:spPr>
        <p:txBody>
          <a:bodyPr wrap="square">
            <a:spAutoFit/>
          </a:bodyPr>
          <a:lstStyle/>
          <a:p>
            <a:r>
              <a:rPr lang="en-US" dirty="0" smtClean="0"/>
              <a:t>Select any invoice number which is to be displayed </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Cancel/Display(3/6)</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363732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IN" sz="2400" dirty="0"/>
              <a:t>Functionalities available in Production (</a:t>
            </a:r>
            <a:r>
              <a:rPr lang="en-IN" sz="2400" dirty="0" smtClean="0"/>
              <a:t>7/7)</a:t>
            </a:r>
            <a:endParaRPr lang="en-IN" sz="2400" dirty="0"/>
          </a:p>
        </p:txBody>
      </p:sp>
      <p:sp>
        <p:nvSpPr>
          <p:cNvPr id="11" name="Rounded Rectangle 10"/>
          <p:cNvSpPr/>
          <p:nvPr/>
        </p:nvSpPr>
        <p:spPr>
          <a:xfrm>
            <a:off x="4578579" y="894786"/>
            <a:ext cx="2893325" cy="3760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Additional Processes</a:t>
            </a:r>
          </a:p>
        </p:txBody>
      </p:sp>
      <p:sp>
        <p:nvSpPr>
          <p:cNvPr id="8" name="Rounded Rectangle 7"/>
          <p:cNvSpPr/>
          <p:nvPr/>
        </p:nvSpPr>
        <p:spPr>
          <a:xfrm>
            <a:off x="4578579" y="3170129"/>
            <a:ext cx="2893325" cy="6219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smtClean="0"/>
              <a:t>Server Agnostic Transportation Process</a:t>
            </a:r>
          </a:p>
        </p:txBody>
      </p:sp>
      <p:graphicFrame>
        <p:nvGraphicFramePr>
          <p:cNvPr id="4" name="Table 3"/>
          <p:cNvGraphicFramePr>
            <a:graphicFrameLocks noGrp="1"/>
          </p:cNvGraphicFramePr>
          <p:nvPr>
            <p:extLst>
              <p:ext uri="{D42A27DB-BD31-4B8C-83A1-F6EECF244321}">
                <p14:modId xmlns:p14="http://schemas.microsoft.com/office/powerpoint/2010/main" val="778074483"/>
              </p:ext>
            </p:extLst>
          </p:nvPr>
        </p:nvGraphicFramePr>
        <p:xfrm>
          <a:off x="169404" y="1407439"/>
          <a:ext cx="11703281" cy="1626046"/>
        </p:xfrm>
        <a:graphic>
          <a:graphicData uri="http://schemas.openxmlformats.org/drawingml/2006/table">
            <a:tbl>
              <a:tblPr/>
              <a:tblGrid>
                <a:gridCol w="976545"/>
                <a:gridCol w="3153427"/>
                <a:gridCol w="4989534"/>
                <a:gridCol w="2583775"/>
              </a:tblGrid>
              <a:tr h="324721">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488302">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A</a:t>
                      </a:r>
                      <a:r>
                        <a:rPr lang="en-US" sz="1600" b="0" i="0" u="none" strike="noStrike" dirty="0" smtClean="0">
                          <a:solidFill>
                            <a:srgbClr val="000000"/>
                          </a:solidFill>
                          <a:effectLst/>
                          <a:latin typeface="Calibri" panose="020F0502020204030204" pitchFamily="34" charset="0"/>
                        </a:rPr>
                        <a:t>pplication </a:t>
                      </a:r>
                      <a:r>
                        <a:rPr lang="en-US" sz="1600" b="0" i="0" u="none" strike="noStrike" dirty="0">
                          <a:solidFill>
                            <a:srgbClr val="000000"/>
                          </a:solidFill>
                          <a:effectLst/>
                          <a:latin typeface="Calibri" panose="020F0502020204030204" pitchFamily="34" charset="0"/>
                        </a:rPr>
                        <a:t>for changing site user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Allows JC Manager to change site for JC Executives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Admin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24721">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Non Valuated Inventory Upload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upload the initial stock of non valuated articles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8302">
                <a:tc>
                  <a:txBody>
                    <a:bodyPr/>
                    <a:lstStyle/>
                    <a:p>
                      <a:pPr algn="ctr" fontAlgn="ctr"/>
                      <a:r>
                        <a:rPr lang="en-IN" sz="1600" b="0" i="0" u="none" strike="noStrike" dirty="0" smtClean="0">
                          <a:solidFill>
                            <a:srgbClr val="000000"/>
                          </a:solidFill>
                          <a:effectLst/>
                          <a:latin typeface="Calibri" panose="020F0502020204030204" pitchFamily="34" charset="0"/>
                        </a:rPr>
                        <a:t>3</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Service Entry Sheet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To create a service order for required services within JC</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Segoe UI" panose="020B0502040204020203" pitchFamily="34" charset="0"/>
                        </a:rPr>
                        <a:t>SCM Executive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graphicFrame>
        <p:nvGraphicFramePr>
          <p:cNvPr id="10" name="Table 9"/>
          <p:cNvGraphicFramePr>
            <a:graphicFrameLocks noGrp="1"/>
          </p:cNvGraphicFramePr>
          <p:nvPr>
            <p:extLst/>
          </p:nvPr>
        </p:nvGraphicFramePr>
        <p:xfrm>
          <a:off x="169403" y="3928731"/>
          <a:ext cx="11703281" cy="2355955"/>
        </p:xfrm>
        <a:graphic>
          <a:graphicData uri="http://schemas.openxmlformats.org/drawingml/2006/table">
            <a:tbl>
              <a:tblPr/>
              <a:tblGrid>
                <a:gridCol w="976545"/>
                <a:gridCol w="3153427"/>
                <a:gridCol w="4989534"/>
                <a:gridCol w="2583775"/>
              </a:tblGrid>
              <a:tr h="350495">
                <a:tc>
                  <a:txBody>
                    <a:bodyPr/>
                    <a:lstStyle/>
                    <a:p>
                      <a:pPr algn="ctr" fontAlgn="ctr"/>
                      <a:r>
                        <a:rPr lang="en-IN" sz="1600" b="1" i="0" u="none" strike="noStrike" dirty="0">
                          <a:solidFill>
                            <a:srgbClr val="000000"/>
                          </a:solidFill>
                          <a:effectLst/>
                          <a:latin typeface="Calibri" panose="020F050202020403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Application Name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Description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7EE"/>
                    </a:solidFill>
                  </a:tcPr>
                </a:tc>
                <a:tc>
                  <a:txBody>
                    <a:bodyPr/>
                    <a:lstStyle/>
                    <a:p>
                      <a:pPr algn="ctr" fontAlgn="ctr"/>
                      <a:r>
                        <a:rPr lang="en-IN" sz="1600" b="1" i="0" u="none" strike="noStrike">
                          <a:solidFill>
                            <a:srgbClr val="000000"/>
                          </a:solidFill>
                          <a:effectLst/>
                          <a:latin typeface="Calibri" panose="020F0502020204030204" pitchFamily="34" charset="0"/>
                        </a:rPr>
                        <a:t>Role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solidFill>
                      <a:srgbClr val="BDD7EE"/>
                    </a:solidFill>
                  </a:tcPr>
                </a:tc>
              </a:tr>
              <a:tr h="790588">
                <a:tc>
                  <a:txBody>
                    <a:bodyPr/>
                    <a:lstStyle/>
                    <a:p>
                      <a:pPr algn="ctr" fontAlgn="ctr"/>
                      <a:r>
                        <a:rPr lang="en-IN" sz="1600" b="0" i="0" u="none" strike="noStrike" dirty="0" smtClean="0">
                          <a:solidFill>
                            <a:srgbClr val="000000"/>
                          </a:solidFill>
                          <a:effectLst/>
                          <a:latin typeface="Calibri" panose="020F0502020204030204" pitchFamily="34" charset="0"/>
                        </a:rPr>
                        <a:t>1</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Vehcile / courier / biker register (IN/OUT)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Allow to capture details of a </a:t>
                      </a:r>
                      <a:r>
                        <a:rPr lang="en-US" sz="1600" b="0" i="0" u="none" strike="noStrike" dirty="0" err="1">
                          <a:solidFill>
                            <a:srgbClr val="000000"/>
                          </a:solidFill>
                          <a:effectLst/>
                          <a:latin typeface="Calibri" panose="020F0502020204030204" pitchFamily="34" charset="0"/>
                        </a:rPr>
                        <a:t>vehical</a:t>
                      </a:r>
                      <a:r>
                        <a:rPr lang="en-US" sz="1600" b="0" i="0" u="none" strike="noStrike" dirty="0">
                          <a:solidFill>
                            <a:srgbClr val="000000"/>
                          </a:solidFill>
                          <a:effectLst/>
                          <a:latin typeface="Calibri" panose="020F0502020204030204" pitchFamily="34" charset="0"/>
                        </a:rPr>
                        <a:t> coming inside JC at site. Allow to capture details of a </a:t>
                      </a:r>
                      <a:r>
                        <a:rPr lang="en-US" sz="1600" b="0" i="0" u="none" strike="noStrike" dirty="0" err="1">
                          <a:solidFill>
                            <a:srgbClr val="000000"/>
                          </a:solidFill>
                          <a:effectLst/>
                          <a:latin typeface="Calibri" panose="020F0502020204030204" pitchFamily="34" charset="0"/>
                        </a:rPr>
                        <a:t>vehical</a:t>
                      </a:r>
                      <a:r>
                        <a:rPr lang="en-US" sz="1600" b="0" i="0" u="none" strike="noStrike" dirty="0">
                          <a:solidFill>
                            <a:srgbClr val="000000"/>
                          </a:solidFill>
                          <a:effectLst/>
                          <a:latin typeface="Calibri" panose="020F0502020204030204" pitchFamily="34" charset="0"/>
                        </a:rPr>
                        <a:t> </a:t>
                      </a:r>
                      <a:r>
                        <a:rPr lang="en-US" sz="1600" b="0" i="0" u="none" strike="noStrike" dirty="0" err="1">
                          <a:solidFill>
                            <a:srgbClr val="000000"/>
                          </a:solidFill>
                          <a:effectLst/>
                          <a:latin typeface="Calibri" panose="020F0502020204030204" pitchFamily="34" charset="0"/>
                        </a:rPr>
                        <a:t>Goinig</a:t>
                      </a:r>
                      <a:r>
                        <a:rPr lang="en-US" sz="1600" b="0" i="0" u="none" strike="noStrike" dirty="0">
                          <a:solidFill>
                            <a:srgbClr val="000000"/>
                          </a:solidFill>
                          <a:effectLst/>
                          <a:latin typeface="Calibri" panose="020F0502020204030204" pitchFamily="34" charset="0"/>
                        </a:rPr>
                        <a:t> Outside at JC site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Segoe UI" panose="020B0502040204020203" pitchFamily="34" charset="0"/>
                        </a:rPr>
                        <a:t>SCM Executive/SLP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687812">
                <a:tc>
                  <a:txBody>
                    <a:bodyPr/>
                    <a:lstStyle/>
                    <a:p>
                      <a:pPr algn="ctr" fontAlgn="ctr"/>
                      <a:r>
                        <a:rPr lang="en-IN" sz="1600" b="0" i="0" u="none" strike="noStrike" dirty="0" smtClean="0">
                          <a:solidFill>
                            <a:srgbClr val="000000"/>
                          </a:solidFill>
                          <a:effectLst/>
                          <a:latin typeface="Calibri" panose="020F0502020204030204" pitchFamily="34" charset="0"/>
                        </a:rPr>
                        <a:t>2</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Transportation Scheduling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dirty="0">
                          <a:solidFill>
                            <a:srgbClr val="000000"/>
                          </a:solidFill>
                          <a:effectLst/>
                          <a:latin typeface="Calibri" panose="020F0502020204030204" pitchFamily="34" charset="0"/>
                        </a:rPr>
                        <a:t>Allow Grouping of Multiple deliveries belongs to different SHIP-TO party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a:solidFill>
                            <a:srgbClr val="000000"/>
                          </a:solidFill>
                          <a:effectLst/>
                          <a:latin typeface="Calibri" panose="020F0502020204030204" pitchFamily="34" charset="0"/>
                        </a:rPr>
                        <a:t>SLP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27060">
                <a:tc>
                  <a:txBody>
                    <a:bodyPr/>
                    <a:lstStyle/>
                    <a:p>
                      <a:pPr algn="ctr" fontAlgn="ctr"/>
                      <a:r>
                        <a:rPr lang="en-IN" sz="1600" b="0" i="0" u="none" strike="noStrike" dirty="0" smtClean="0">
                          <a:solidFill>
                            <a:srgbClr val="000000"/>
                          </a:solidFill>
                          <a:effectLst/>
                          <a:latin typeface="Calibri" panose="020F0502020204030204" pitchFamily="34" charset="0"/>
                        </a:rPr>
                        <a:t>3</a:t>
                      </a:r>
                      <a:endParaRPr lang="en-IN" sz="1600" b="0" i="0" u="none" strike="noStrike" dirty="0">
                        <a:solidFill>
                          <a:srgbClr val="000000"/>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IN" sz="1600" b="0" i="0" u="none" strike="noStrike">
                          <a:solidFill>
                            <a:srgbClr val="000000"/>
                          </a:solidFill>
                          <a:effectLst/>
                          <a:latin typeface="Calibri" panose="020F0502020204030204" pitchFamily="34" charset="0"/>
                        </a:rPr>
                        <a:t>Transportation Execution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600" b="0" i="0" u="none" strike="noStrike">
                          <a:solidFill>
                            <a:srgbClr val="000000"/>
                          </a:solidFill>
                          <a:effectLst/>
                          <a:latin typeface="Calibri" panose="020F0502020204030204" pitchFamily="34" charset="0"/>
                        </a:rPr>
                        <a:t>Allows loading of Deliveries grouped during Scheduling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IN" sz="1600" b="0" i="0" u="none" strike="noStrike" dirty="0">
                          <a:solidFill>
                            <a:srgbClr val="000000"/>
                          </a:solidFill>
                          <a:effectLst/>
                          <a:latin typeface="Calibri" panose="020F0502020204030204" pitchFamily="34" charset="0"/>
                        </a:rPr>
                        <a:t>SLP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84544892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62628" y="887957"/>
            <a:ext cx="985714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Rounded Rectangle 4"/>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6" name="Rectangle 5"/>
          <p:cNvSpPr/>
          <p:nvPr/>
        </p:nvSpPr>
        <p:spPr>
          <a:xfrm>
            <a:off x="655094" y="6071185"/>
            <a:ext cx="10520906" cy="369332"/>
          </a:xfrm>
          <a:prstGeom prst="rect">
            <a:avLst/>
          </a:prstGeom>
        </p:spPr>
        <p:txBody>
          <a:bodyPr wrap="square">
            <a:spAutoFit/>
          </a:bodyPr>
          <a:lstStyle/>
          <a:p>
            <a:r>
              <a:rPr lang="en-US" dirty="0" smtClean="0"/>
              <a:t>Click on Display button to proceed</a:t>
            </a:r>
            <a:endParaRPr lang="en-IN" dirty="0"/>
          </a:p>
        </p:txBody>
      </p:sp>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Cancel/Display(4/6)</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25745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234557" y="971124"/>
            <a:ext cx="9941443"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55094" y="6071185"/>
            <a:ext cx="10520906" cy="369332"/>
          </a:xfrm>
          <a:prstGeom prst="rect">
            <a:avLst/>
          </a:prstGeom>
        </p:spPr>
        <p:txBody>
          <a:bodyPr wrap="square">
            <a:spAutoFit/>
          </a:bodyPr>
          <a:lstStyle/>
          <a:p>
            <a:r>
              <a:rPr lang="en-US" dirty="0" smtClean="0"/>
              <a:t>Invoice details displayed on the screen for reference. Click on the icon to view further details.</a:t>
            </a:r>
            <a:endParaRPr lang="en-IN" dirty="0"/>
          </a:p>
        </p:txBody>
      </p:sp>
      <p:sp>
        <p:nvSpPr>
          <p:cNvPr id="8" name="Rounded Rectangle 7"/>
          <p:cNvSpPr/>
          <p:nvPr/>
        </p:nvSpPr>
        <p:spPr>
          <a:xfrm>
            <a:off x="9900025" y="3491124"/>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Cancel/Display(5/6)</a:t>
            </a:r>
            <a:endParaRPr lang="en-IN" sz="2400"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5638176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195512" y="1253106"/>
            <a:ext cx="7191375" cy="2905125"/>
          </a:xfrm>
          <a:prstGeom prst="rect">
            <a:avLst/>
          </a:prstGeom>
        </p:spPr>
      </p:pic>
      <p:sp>
        <p:nvSpPr>
          <p:cNvPr id="6" name="Rounded Rectangle 5"/>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655094" y="6071185"/>
            <a:ext cx="10520906" cy="369332"/>
          </a:xfrm>
          <a:prstGeom prst="rect">
            <a:avLst/>
          </a:prstGeom>
        </p:spPr>
        <p:txBody>
          <a:bodyPr wrap="square">
            <a:spAutoFit/>
          </a:bodyPr>
          <a:lstStyle/>
          <a:p>
            <a:r>
              <a:rPr lang="en-US" dirty="0" smtClean="0"/>
              <a:t>Further details of the selected invoice</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3. Customer Invoice Cancel/Display(6/6)</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16006474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28034" y="1184857"/>
            <a:ext cx="9986493" cy="432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8736174" y="2604277"/>
            <a:ext cx="1554996" cy="1481160"/>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7" name="Rounded Rectangle 6"/>
          <p:cNvSpPr/>
          <p:nvPr/>
        </p:nvSpPr>
        <p:spPr>
          <a:xfrm>
            <a:off x="242627" y="6071185"/>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9" name="Rectangle 8"/>
          <p:cNvSpPr/>
          <p:nvPr/>
        </p:nvSpPr>
        <p:spPr>
          <a:xfrm>
            <a:off x="655094" y="6071185"/>
            <a:ext cx="10520906" cy="369332"/>
          </a:xfrm>
          <a:prstGeom prst="rect">
            <a:avLst/>
          </a:prstGeom>
        </p:spPr>
        <p:txBody>
          <a:bodyPr wrap="square">
            <a:spAutoFit/>
          </a:bodyPr>
          <a:lstStyle/>
          <a:p>
            <a:r>
              <a:rPr lang="en-US" dirty="0" smtClean="0"/>
              <a:t>To create dispatch towards purchase order created by channel partner </a:t>
            </a:r>
            <a:endParaRPr lang="en-IN" dirty="0"/>
          </a:p>
        </p:txBody>
      </p:sp>
      <p:sp>
        <p:nvSpPr>
          <p:cNvPr id="10" name="Text Placeholder 3"/>
          <p:cNvSpPr>
            <a:spLocks noGrp="1"/>
          </p:cNvSpPr>
          <p:nvPr>
            <p:ph type="body" sz="quarter" idx="10"/>
          </p:nvPr>
        </p:nvSpPr>
        <p:spPr>
          <a:xfrm>
            <a:off x="406400" y="163772"/>
            <a:ext cx="10769600" cy="518615"/>
          </a:xfrm>
        </p:spPr>
        <p:txBody>
          <a:bodyPr>
            <a:normAutofit/>
          </a:bodyPr>
          <a:lstStyle/>
          <a:p>
            <a:r>
              <a:rPr lang="en-US" sz="2400" dirty="0" smtClean="0"/>
              <a:t>4. Create Delivery(1/3)</a:t>
            </a:r>
            <a:endParaRPr lang="en-IN" sz="2400" dirty="0"/>
          </a:p>
        </p:txBody>
      </p:sp>
      <p:sp>
        <p:nvSpPr>
          <p:cNvPr id="11" name="Rounded Rectangle 10"/>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4841058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71426" y="993489"/>
            <a:ext cx="981697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Rounded Rectangle 3"/>
          <p:cNvSpPr/>
          <p:nvPr/>
        </p:nvSpPr>
        <p:spPr>
          <a:xfrm>
            <a:off x="206991" y="6250572"/>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5" name="Rectangle 4"/>
          <p:cNvSpPr/>
          <p:nvPr/>
        </p:nvSpPr>
        <p:spPr>
          <a:xfrm>
            <a:off x="619458" y="6250572"/>
            <a:ext cx="10520906" cy="646331"/>
          </a:xfrm>
          <a:prstGeom prst="rect">
            <a:avLst/>
          </a:prstGeom>
        </p:spPr>
        <p:txBody>
          <a:bodyPr wrap="square">
            <a:spAutoFit/>
          </a:bodyPr>
          <a:lstStyle/>
          <a:p>
            <a:r>
              <a:rPr lang="en-US" dirty="0" smtClean="0"/>
              <a:t>List of all pending delivery creation are listed in left pane. Select the one on which you need to be processed and click on Submit button</a:t>
            </a:r>
            <a:endParaRPr lang="en-IN" dirty="0"/>
          </a:p>
        </p:txBody>
      </p:sp>
      <p:sp>
        <p:nvSpPr>
          <p:cNvPr id="6" name="Rounded Rectangle 5"/>
          <p:cNvSpPr/>
          <p:nvPr/>
        </p:nvSpPr>
        <p:spPr>
          <a:xfrm>
            <a:off x="10030145" y="5702482"/>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Text Placeholder 3"/>
          <p:cNvSpPr>
            <a:spLocks noGrp="1"/>
          </p:cNvSpPr>
          <p:nvPr>
            <p:ph type="body" sz="quarter" idx="10"/>
          </p:nvPr>
        </p:nvSpPr>
        <p:spPr>
          <a:xfrm>
            <a:off x="406400" y="163772"/>
            <a:ext cx="10769600" cy="518615"/>
          </a:xfrm>
        </p:spPr>
        <p:txBody>
          <a:bodyPr>
            <a:normAutofit/>
          </a:bodyPr>
          <a:lstStyle/>
          <a:p>
            <a:r>
              <a:rPr lang="en-US" sz="2400" dirty="0" smtClean="0"/>
              <a:t>4. Create Delivery(2/3)</a:t>
            </a:r>
            <a:endParaRPr lang="en-IN" sz="2400" dirty="0"/>
          </a:p>
        </p:txBody>
      </p:sp>
      <p:sp>
        <p:nvSpPr>
          <p:cNvPr id="11" name="Rounded Rectangle 10"/>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78468668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31027" y="1266825"/>
            <a:ext cx="10963275" cy="5591175"/>
          </a:xfrm>
          <a:prstGeom prst="rect">
            <a:avLst/>
          </a:prstGeom>
        </p:spPr>
      </p:pic>
      <p:sp>
        <p:nvSpPr>
          <p:cNvPr id="7" name="Text Placeholder 3"/>
          <p:cNvSpPr>
            <a:spLocks noGrp="1"/>
          </p:cNvSpPr>
          <p:nvPr>
            <p:ph type="body" sz="quarter" idx="10"/>
          </p:nvPr>
        </p:nvSpPr>
        <p:spPr>
          <a:xfrm>
            <a:off x="406400" y="163772"/>
            <a:ext cx="10769600" cy="518615"/>
          </a:xfrm>
        </p:spPr>
        <p:txBody>
          <a:bodyPr>
            <a:normAutofit/>
          </a:bodyPr>
          <a:lstStyle/>
          <a:p>
            <a:r>
              <a:rPr lang="en-US" sz="2400" dirty="0" smtClean="0"/>
              <a:t>4. Create Delivery(3/3)</a:t>
            </a:r>
            <a:endParaRPr lang="en-IN" sz="2400" dirty="0"/>
          </a:p>
        </p:txBody>
      </p:sp>
      <p:sp>
        <p:nvSpPr>
          <p:cNvPr id="8" name="Rounded Rectangle 7"/>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9" name="Rounded Rectangle 8"/>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0066779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Display(1/6)</a:t>
            </a:r>
            <a:endParaRPr lang="en-IN" sz="2400" dirty="0"/>
          </a:p>
        </p:txBody>
      </p:sp>
      <p:sp>
        <p:nvSpPr>
          <p:cNvPr id="5" name="Rounded Rectangle 4"/>
          <p:cNvSpPr/>
          <p:nvPr/>
        </p:nvSpPr>
        <p:spPr>
          <a:xfrm>
            <a:off x="4096987"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ounded Rectangle 10"/>
          <p:cNvSpPr/>
          <p:nvPr/>
        </p:nvSpPr>
        <p:spPr>
          <a:xfrm>
            <a:off x="6602681" y="1591294"/>
            <a:ext cx="45719" cy="475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p:cNvPicPr>
            <a:picLocks noChangeAspect="1"/>
          </p:cNvPicPr>
          <p:nvPr/>
        </p:nvPicPr>
        <p:blipFill>
          <a:blip r:embed="rId2"/>
          <a:stretch>
            <a:fillRect/>
          </a:stretch>
        </p:blipFill>
        <p:spPr>
          <a:xfrm>
            <a:off x="509587" y="1495425"/>
            <a:ext cx="11172825" cy="3867150"/>
          </a:xfrm>
          <a:prstGeom prst="rect">
            <a:avLst/>
          </a:prstGeom>
        </p:spPr>
      </p:pic>
      <p:sp>
        <p:nvSpPr>
          <p:cNvPr id="7" name="Rounded Rectangle 6"/>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8" name="Rectangle 7"/>
          <p:cNvSpPr/>
          <p:nvPr/>
        </p:nvSpPr>
        <p:spPr>
          <a:xfrm>
            <a:off x="452687" y="6163884"/>
            <a:ext cx="11473146" cy="646331"/>
          </a:xfrm>
          <a:prstGeom prst="rect">
            <a:avLst/>
          </a:prstGeom>
        </p:spPr>
        <p:txBody>
          <a:bodyPr wrap="square">
            <a:spAutoFit/>
          </a:bodyPr>
          <a:lstStyle/>
          <a:p>
            <a:r>
              <a:rPr lang="en-IN" dirty="0"/>
              <a:t>To create outbound delivery against </a:t>
            </a:r>
            <a:r>
              <a:rPr lang="en-IN" dirty="0" smtClean="0"/>
              <a:t>channel </a:t>
            </a:r>
            <a:r>
              <a:rPr lang="en-IN" dirty="0"/>
              <a:t>partner purchase order. Allows to create Delivery against sales order and STO</a:t>
            </a:r>
          </a:p>
        </p:txBody>
      </p:sp>
      <p:sp>
        <p:nvSpPr>
          <p:cNvPr id="9" name="Rounded Rectangle 8"/>
          <p:cNvSpPr/>
          <p:nvPr/>
        </p:nvSpPr>
        <p:spPr>
          <a:xfrm>
            <a:off x="509587" y="1883312"/>
            <a:ext cx="1619464" cy="1569572"/>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2" name="Rounded Rectangle 11"/>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3535313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52687" y="6163884"/>
            <a:ext cx="11473146" cy="369332"/>
          </a:xfrm>
          <a:prstGeom prst="rect">
            <a:avLst/>
          </a:prstGeom>
        </p:spPr>
        <p:txBody>
          <a:bodyPr wrap="square">
            <a:spAutoFit/>
          </a:bodyPr>
          <a:lstStyle/>
          <a:p>
            <a:r>
              <a:rPr lang="en-IN" dirty="0" smtClean="0"/>
              <a:t>List of delivery documents will be listed in left pane for given period of </a:t>
            </a:r>
            <a:endParaRPr lang="en-IN" dirty="0"/>
          </a:p>
        </p:txBody>
      </p:sp>
      <p:pic>
        <p:nvPicPr>
          <p:cNvPr id="3" name="Picture 2"/>
          <p:cNvPicPr>
            <a:picLocks noChangeAspect="1"/>
          </p:cNvPicPr>
          <p:nvPr/>
        </p:nvPicPr>
        <p:blipFill>
          <a:blip r:embed="rId2"/>
          <a:stretch>
            <a:fillRect/>
          </a:stretch>
        </p:blipFill>
        <p:spPr>
          <a:xfrm>
            <a:off x="1113927" y="885817"/>
            <a:ext cx="9800000"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Display(2/6)</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147839551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6401" y="990600"/>
            <a:ext cx="9942857"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52687" y="6163884"/>
            <a:ext cx="11473146" cy="369332"/>
          </a:xfrm>
          <a:prstGeom prst="rect">
            <a:avLst/>
          </a:prstGeom>
        </p:spPr>
        <p:txBody>
          <a:bodyPr wrap="square">
            <a:spAutoFit/>
          </a:bodyPr>
          <a:lstStyle/>
          <a:p>
            <a:r>
              <a:rPr lang="en-IN" dirty="0" smtClean="0"/>
              <a:t>Select date range</a:t>
            </a:r>
            <a:endParaRPr lang="en-IN" dirty="0"/>
          </a:p>
        </p:txBody>
      </p:sp>
      <p:sp>
        <p:nvSpPr>
          <p:cNvPr id="8"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Display(3/6)</a:t>
            </a:r>
            <a:endParaRPr lang="en-IN" sz="2400" dirty="0"/>
          </a:p>
        </p:txBody>
      </p:sp>
      <p:sp>
        <p:nvSpPr>
          <p:cNvPr id="9" name="Rounded Rectangle 8"/>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0" name="Rounded Rectangle 9"/>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70780855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73132" y="885737"/>
            <a:ext cx="10842475" cy="50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Rounded Rectangle 5"/>
          <p:cNvSpPr/>
          <p:nvPr/>
        </p:nvSpPr>
        <p:spPr>
          <a:xfrm>
            <a:off x="300251" y="6238003"/>
            <a:ext cx="11778018" cy="572212"/>
          </a:xfrm>
          <a:prstGeom prst="roundRect">
            <a:avLst/>
          </a:prstGeom>
          <a:noFill/>
          <a:ln w="25400" cap="flat" cmpd="sng" algn="ctr">
            <a:solidFill>
              <a:srgbClr val="F79646">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Helvetica Neue Light"/>
              <a:ea typeface="+mn-ea"/>
              <a:cs typeface="+mn-cs"/>
            </a:endParaRPr>
          </a:p>
        </p:txBody>
      </p:sp>
      <p:sp>
        <p:nvSpPr>
          <p:cNvPr id="7" name="Rectangle 6"/>
          <p:cNvSpPr/>
          <p:nvPr/>
        </p:nvSpPr>
        <p:spPr>
          <a:xfrm>
            <a:off x="452687" y="6163884"/>
            <a:ext cx="11473146" cy="369332"/>
          </a:xfrm>
          <a:prstGeom prst="rect">
            <a:avLst/>
          </a:prstGeom>
        </p:spPr>
        <p:txBody>
          <a:bodyPr wrap="square">
            <a:spAutoFit/>
          </a:bodyPr>
          <a:lstStyle/>
          <a:p>
            <a:r>
              <a:rPr lang="en-IN" dirty="0" smtClean="0"/>
              <a:t>Select the one which needs to be changed / viewed and click on change button </a:t>
            </a:r>
            <a:endParaRPr lang="en-IN" dirty="0"/>
          </a:p>
        </p:txBody>
      </p:sp>
      <p:sp>
        <p:nvSpPr>
          <p:cNvPr id="8" name="Rounded Rectangle 7"/>
          <p:cNvSpPr/>
          <p:nvPr/>
        </p:nvSpPr>
        <p:spPr>
          <a:xfrm>
            <a:off x="10192957" y="5454511"/>
            <a:ext cx="922650" cy="471226"/>
          </a:xfrm>
          <a:prstGeom prst="roundRect">
            <a:avLst/>
          </a:prstGeom>
          <a:noFill/>
          <a:ln w="57150" cap="flat" cmpd="sng" algn="ctr">
            <a:solidFill>
              <a:srgbClr val="F79646">
                <a:lumMod val="75000"/>
              </a:srgbClr>
            </a:solidFill>
            <a:prstDash val="sys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Helvetica Neue Light"/>
              <a:ea typeface="+mn-ea"/>
              <a:cs typeface="+mn-cs"/>
            </a:endParaRPr>
          </a:p>
        </p:txBody>
      </p:sp>
      <p:sp>
        <p:nvSpPr>
          <p:cNvPr id="9" name="Text Placeholder 3"/>
          <p:cNvSpPr>
            <a:spLocks noGrp="1"/>
          </p:cNvSpPr>
          <p:nvPr>
            <p:ph type="body" sz="quarter" idx="10"/>
          </p:nvPr>
        </p:nvSpPr>
        <p:spPr>
          <a:xfrm>
            <a:off x="406400" y="163772"/>
            <a:ext cx="10769600" cy="518615"/>
          </a:xfrm>
        </p:spPr>
        <p:txBody>
          <a:bodyPr>
            <a:normAutofit/>
          </a:bodyPr>
          <a:lstStyle/>
          <a:p>
            <a:r>
              <a:rPr lang="en-US" sz="2400" dirty="0" smtClean="0"/>
              <a:t>5. Change Delivery : Cancel, Display(4/6)</a:t>
            </a:r>
            <a:endParaRPr lang="en-IN" sz="2400" dirty="0"/>
          </a:p>
        </p:txBody>
      </p:sp>
      <p:sp>
        <p:nvSpPr>
          <p:cNvPr id="10" name="Rounded Rectangle 9"/>
          <p:cNvSpPr/>
          <p:nvPr/>
        </p:nvSpPr>
        <p:spPr>
          <a:xfrm>
            <a:off x="7867178" y="1420"/>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Role</a:t>
            </a:r>
            <a:r>
              <a:rPr lang="en-IN" dirty="0">
                <a:solidFill>
                  <a:prstClr val="white"/>
                </a:solidFill>
              </a:rPr>
              <a:t> </a:t>
            </a:r>
            <a:r>
              <a:rPr lang="en-IN" dirty="0" smtClean="0">
                <a:solidFill>
                  <a:prstClr val="white"/>
                </a:solidFill>
              </a:rPr>
              <a:t>: SCM Executive</a:t>
            </a:r>
            <a:endParaRPr lang="en-IN" dirty="0">
              <a:solidFill>
                <a:prstClr val="white"/>
              </a:solidFill>
            </a:endParaRPr>
          </a:p>
        </p:txBody>
      </p:sp>
      <p:sp>
        <p:nvSpPr>
          <p:cNvPr id="11" name="Rounded Rectangle 10"/>
          <p:cNvSpPr/>
          <p:nvPr/>
        </p:nvSpPr>
        <p:spPr>
          <a:xfrm>
            <a:off x="7867177" y="349983"/>
            <a:ext cx="3308823" cy="3684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b="1" dirty="0" smtClean="0">
                <a:solidFill>
                  <a:prstClr val="white"/>
                </a:solidFill>
              </a:rPr>
              <a:t>System</a:t>
            </a:r>
            <a:r>
              <a:rPr lang="en-IN" dirty="0" smtClean="0">
                <a:solidFill>
                  <a:prstClr val="white"/>
                </a:solidFill>
              </a:rPr>
              <a:t> :  SAP Fiori</a:t>
            </a:r>
            <a:endParaRPr lang="en-IN" dirty="0">
              <a:solidFill>
                <a:prstClr val="white"/>
              </a:solidFill>
            </a:endParaRPr>
          </a:p>
        </p:txBody>
      </p:sp>
    </p:spTree>
    <p:extLst>
      <p:ext uri="{BB962C8B-B14F-4D97-AF65-F5344CB8AC3E}">
        <p14:creationId xmlns:p14="http://schemas.microsoft.com/office/powerpoint/2010/main" val="2798585708"/>
      </p:ext>
    </p:extLst>
  </p:cSld>
  <p:clrMapOvr>
    <a:masterClrMapping/>
  </p:clrMapOvr>
</p:sld>
</file>

<file path=ppt/theme/theme1.xml><?xml version="1.0" encoding="utf-8"?>
<a:theme xmlns:a="http://schemas.openxmlformats.org/drawingml/2006/main" name="JioBlue">
  <a:themeElements>
    <a:clrScheme name="Custom 1">
      <a:dk1>
        <a:srgbClr val="000000"/>
      </a:dk1>
      <a:lt1>
        <a:sysClr val="window" lastClr="FFFFFF"/>
      </a:lt1>
      <a:dk2>
        <a:srgbClr val="1F497D"/>
      </a:dk2>
      <a:lt2>
        <a:srgbClr val="EEECE1"/>
      </a:lt2>
      <a:accent1>
        <a:srgbClr val="008ED3"/>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JioFontStyle">
      <a:majorFont>
        <a:latin typeface="Helvetica Neue Bold"/>
        <a:ea typeface=""/>
        <a:cs typeface=""/>
      </a:majorFont>
      <a:minorFont>
        <a:latin typeface="Helvetica Neu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lank-DarkBlue.potx" id="{BFD25BF8-C512-4C4C-AC6C-52EC28930EFD}" vid="{C83C79D0-A1B0-46ED-940F-6729A926D2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C20219D07C6E54895FC57611076D8D0" ma:contentTypeVersion="0" ma:contentTypeDescription="Create a new document." ma:contentTypeScope="" ma:versionID="cd7ab9aeb74603a73d23ab331a30d2f8">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5D548DF-D205-4D17-BFF5-D741D3554A28}">
  <ds:schemaRefs>
    <ds:schemaRef ds:uri="http://schemas.microsoft.com/sharepoint/v3/contenttype/forms"/>
  </ds:schemaRefs>
</ds:datastoreItem>
</file>

<file path=customXml/itemProps2.xml><?xml version="1.0" encoding="utf-8"?>
<ds:datastoreItem xmlns:ds="http://schemas.openxmlformats.org/officeDocument/2006/customXml" ds:itemID="{491999BC-6BB5-479A-95B0-1E092D14933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92F24761-4B66-47E8-AC7E-1B35DF9DBF11}">
  <ds:schemaRefs>
    <ds:schemaRef ds:uri="http://purl.org/dc/terms/"/>
    <ds:schemaRef ds:uri="http://schemas.openxmlformats.org/package/2006/metadata/core-properties"/>
    <ds:schemaRef ds:uri="http://schemas.microsoft.com/office/infopath/2007/PartnerControls"/>
    <ds:schemaRef ds:uri="http://www.w3.org/XML/1998/namespace"/>
    <ds:schemaRef ds:uri="http://schemas.microsoft.com/office/2006/documentManagement/types"/>
    <ds:schemaRef ds:uri="http://schemas.microsoft.com/office/2006/metadata/properties"/>
    <ds:schemaRef ds:uri="http://purl.org/dc/elements/1.1/"/>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47157</TotalTime>
  <Words>6353</Words>
  <Application>Microsoft Office PowerPoint</Application>
  <PresentationFormat>Widescreen</PresentationFormat>
  <Paragraphs>1082</Paragraphs>
  <Slides>190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190</vt:i4>
      </vt:variant>
    </vt:vector>
  </HeadingPairs>
  <TitlesOfParts>
    <vt:vector size="198" baseType="lpstr">
      <vt:lpstr>Arial</vt:lpstr>
      <vt:lpstr>Calibri</vt:lpstr>
      <vt:lpstr>Helvetica Neue</vt:lpstr>
      <vt:lpstr>Helvetica Neue Bold</vt:lpstr>
      <vt:lpstr>Helvetica Neue Light</vt:lpstr>
      <vt:lpstr>Segoe UI</vt:lpstr>
      <vt:lpstr>Times New Roman</vt:lpstr>
      <vt:lpstr>JioBlue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Reliance Industries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Avinash.A.Mathur@ril.com</dc:creator>
  <cp:lastModifiedBy>Goverdhan Rampur</cp:lastModifiedBy>
  <cp:revision>1165</cp:revision>
  <cp:lastPrinted>2016-07-11T07:55:56Z</cp:lastPrinted>
  <dcterms:created xsi:type="dcterms:W3CDTF">2016-07-04T11:57:39Z</dcterms:created>
  <dcterms:modified xsi:type="dcterms:W3CDTF">2017-12-19T14:06:11Z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0x010100BC20219D07C6E54895FC57611076D8D0</vt:lpwstr>
  </property>
</Properties>
</file>